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83" r:id="rId4"/>
    <p:sldId id="266" r:id="rId5"/>
    <p:sldId id="264" r:id="rId6"/>
    <p:sldId id="278" r:id="rId7"/>
    <p:sldId id="267" r:id="rId8"/>
    <p:sldId id="268" r:id="rId9"/>
    <p:sldId id="269" r:id="rId10"/>
    <p:sldId id="270" r:id="rId11"/>
    <p:sldId id="271" r:id="rId12"/>
    <p:sldId id="272" r:id="rId13"/>
    <p:sldId id="279" r:id="rId14"/>
    <p:sldId id="265" r:id="rId15"/>
    <p:sldId id="284" r:id="rId16"/>
    <p:sldId id="285" r:id="rId17"/>
    <p:sldId id="276" r:id="rId18"/>
    <p:sldId id="281" r:id="rId19"/>
    <p:sldId id="282" r:id="rId20"/>
    <p:sldId id="288" r:id="rId21"/>
    <p:sldId id="277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A1B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60" d="100"/>
          <a:sy n="60" d="100"/>
        </p:scale>
        <p:origin x="-3084" y="-1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kRpq7avQ3f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ZViOcNzHDh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Dy7wZd-vbH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-8fhHX8LEg&amp;ab_channel=Dania_6087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HZ2Ck_1M8&amp;feature=youtu.b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kXjSR5dPT3Q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229600" cy="32258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Book Antiqua" pitchFamily="18" charset="0"/>
              </a:rPr>
              <a:t>Международный конкурс чтецов </a:t>
            </a:r>
            <a:r>
              <a:rPr lang="ru-RU" dirty="0">
                <a:latin typeface="Book Antiqua" pitchFamily="18" charset="0"/>
              </a:rPr>
              <a:t/>
            </a:r>
            <a:br>
              <a:rPr lang="ru-RU" dirty="0">
                <a:latin typeface="Book Antiqua" pitchFamily="18" charset="0"/>
              </a:rPr>
            </a:br>
            <a:r>
              <a:rPr lang="ru-RU" b="1" i="1" dirty="0">
                <a:latin typeface="Monotype Corsiva" pitchFamily="66" charset="0"/>
              </a:rPr>
              <a:t>«Живая классика» </a:t>
            </a:r>
            <a:br>
              <a:rPr lang="ru-RU" b="1" i="1" dirty="0">
                <a:latin typeface="Monotype Corsiva" pitchFamily="66" charset="0"/>
              </a:rPr>
            </a:br>
            <a:r>
              <a:rPr lang="ru-RU" sz="2000" dirty="0">
                <a:latin typeface="Bookman Old Style" pitchFamily="18" charset="0"/>
              </a:rPr>
              <a:t>в Кишиневе</a:t>
            </a:r>
            <a:br>
              <a:rPr lang="ru-RU" sz="2000" dirty="0">
                <a:latin typeface="Bookman Old Style" pitchFamily="18" charset="0"/>
              </a:rPr>
            </a:br>
            <a:r>
              <a:rPr lang="ru-RU" sz="2000" dirty="0">
                <a:latin typeface="Bookman Old Style" pitchFamily="18" charset="0"/>
              </a:rPr>
              <a:t>(Февраль-март 2021 г.)</a:t>
            </a:r>
          </a:p>
        </p:txBody>
      </p:sp>
      <p:pic>
        <p:nvPicPr>
          <p:cNvPr id="89092" name="Picture 4" descr="Международный конкурс юных чтецов «Живая классика» Американский  Национальный эта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20880" cy="322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90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738242"/>
            <a:ext cx="4929222" cy="40589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>
                <a:solidFill>
                  <a:srgbClr val="3A1BF7"/>
                </a:solidFill>
              </a:rPr>
              <a:t>Петигин</a:t>
            </a:r>
            <a:r>
              <a:rPr lang="ru-RU" b="1" dirty="0">
                <a:solidFill>
                  <a:srgbClr val="3A1BF7"/>
                </a:solidFill>
              </a:rPr>
              <a:t> Никита - </a:t>
            </a:r>
          </a:p>
          <a:p>
            <a:pPr algn="ctr">
              <a:buNone/>
            </a:pPr>
            <a:r>
              <a:rPr lang="ru-RU" dirty="0"/>
              <a:t>ученик 6-го класса, Городской театральный лицей им. </a:t>
            </a:r>
            <a:r>
              <a:rPr lang="ru-RU" dirty="0" err="1"/>
              <a:t>Ю.Хармелина</a:t>
            </a:r>
            <a:r>
              <a:rPr lang="ru-RU" dirty="0"/>
              <a:t> 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Ю. Яковлев </a:t>
            </a:r>
          </a:p>
          <a:p>
            <a:pPr algn="ctr">
              <a:buNone/>
            </a:pPr>
            <a:r>
              <a:rPr lang="ru-RU" b="1" i="1" dirty="0"/>
              <a:t>" Скрипка"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596538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hlinkClick r:id="rId2"/>
              </a:rPr>
              <a:t>https://youtu.be/kRpq7avQ3f4</a:t>
            </a:r>
            <a:endParaRPr lang="ru-RU" sz="28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818" t="9423" r="35036" b="7024"/>
          <a:stretch/>
        </p:blipFill>
        <p:spPr bwMode="auto">
          <a:xfrm>
            <a:off x="1093577" y="836711"/>
            <a:ext cx="2478292" cy="444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321471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3A1BF7"/>
                </a:solidFill>
              </a:rPr>
              <a:t>Даниил Шор – </a:t>
            </a:r>
          </a:p>
          <a:p>
            <a:pPr algn="ctr">
              <a:buNone/>
            </a:pPr>
            <a:r>
              <a:rPr lang="ru-RU" dirty="0"/>
              <a:t>ученик 9 –го класса, </a:t>
            </a:r>
          </a:p>
          <a:p>
            <a:pPr algn="ctr">
              <a:buNone/>
            </a:pPr>
            <a:r>
              <a:rPr lang="ru-RU" dirty="0"/>
              <a:t>ТЛ «</a:t>
            </a:r>
            <a:r>
              <a:rPr lang="ru-RU" dirty="0" err="1"/>
              <a:t>М.Бассараб</a:t>
            </a:r>
            <a:r>
              <a:rPr lang="ru-RU" dirty="0"/>
              <a:t>»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А.П. Чехов </a:t>
            </a:r>
            <a:r>
              <a:rPr lang="ru-RU" b="1" i="1" dirty="0"/>
              <a:t>"Размазня"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5700" y="5373216"/>
            <a:ext cx="481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hlinkClick r:id="rId2"/>
              </a:rPr>
              <a:t>https://youtu.be/ZViOcNzHDhA</a:t>
            </a:r>
            <a:endParaRPr lang="ru-RU" sz="2800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2269" r="38829" b="9845"/>
          <a:stretch/>
        </p:blipFill>
        <p:spPr bwMode="auto">
          <a:xfrm>
            <a:off x="3779912" y="260648"/>
            <a:ext cx="516793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03580"/>
            <a:ext cx="460851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>
                <a:solidFill>
                  <a:srgbClr val="3A1BF7"/>
                </a:solidFill>
              </a:rPr>
              <a:t>Обертинская</a:t>
            </a:r>
            <a:r>
              <a:rPr lang="ru-RU" b="1" dirty="0">
                <a:solidFill>
                  <a:srgbClr val="3A1BF7"/>
                </a:solidFill>
              </a:rPr>
              <a:t> Эльвира – </a:t>
            </a:r>
          </a:p>
          <a:p>
            <a:pPr algn="ctr">
              <a:buNone/>
            </a:pPr>
            <a:r>
              <a:rPr lang="ru-RU" dirty="0"/>
              <a:t>ученица 6-го класса, </a:t>
            </a:r>
          </a:p>
          <a:p>
            <a:pPr algn="ctr">
              <a:buNone/>
            </a:pPr>
            <a:r>
              <a:rPr lang="ru-RU" dirty="0"/>
              <a:t>ТЛ «</a:t>
            </a:r>
            <a:r>
              <a:rPr lang="ru-RU" dirty="0" err="1"/>
              <a:t>Дачия</a:t>
            </a:r>
            <a:r>
              <a:rPr lang="ru-RU" dirty="0"/>
              <a:t>»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А.Приставкин </a:t>
            </a:r>
            <a:r>
              <a:rPr lang="ru-RU" b="1" i="1" dirty="0"/>
              <a:t>«Фотографии»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517232"/>
            <a:ext cx="47982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u="sng" dirty="0">
                <a:hlinkClick r:id="rId2"/>
              </a:rPr>
              <a:t>https://youtu.be/Dy7wZd-vbH4</a:t>
            </a:r>
            <a:endParaRPr lang="ru-RU" sz="2800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868" t="5478" r="39694" b="7293"/>
          <a:stretch/>
        </p:blipFill>
        <p:spPr bwMode="auto">
          <a:xfrm>
            <a:off x="323528" y="188640"/>
            <a:ext cx="3312368" cy="495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3A1BF7"/>
                </a:solidFill>
              </a:rPr>
              <a:t>Поощрение: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929618" cy="5500726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Болотов</a:t>
            </a:r>
            <a:r>
              <a:rPr lang="ru-RU" dirty="0"/>
              <a:t> Виталий (ТЛ </a:t>
            </a:r>
            <a:r>
              <a:rPr lang="ru-RU" dirty="0" err="1"/>
              <a:t>им.Ак</a:t>
            </a:r>
            <a:r>
              <a:rPr lang="ru-RU" dirty="0"/>
              <a:t>. К. Сибирского)</a:t>
            </a:r>
          </a:p>
          <a:p>
            <a:r>
              <a:rPr lang="ru-RU" dirty="0"/>
              <a:t>Кантова Анастасия (ТЛ </a:t>
            </a:r>
            <a:r>
              <a:rPr lang="ru-RU" dirty="0" err="1"/>
              <a:t>им.М.Греку</a:t>
            </a:r>
            <a:r>
              <a:rPr lang="ru-RU" dirty="0"/>
              <a:t>)</a:t>
            </a:r>
          </a:p>
          <a:p>
            <a:r>
              <a:rPr lang="ru-RU" dirty="0"/>
              <a:t>Мурин Андрей (ПУ ТЛ </a:t>
            </a:r>
            <a:r>
              <a:rPr lang="ru-RU" dirty="0" err="1"/>
              <a:t>им.А.С.Пушкина</a:t>
            </a:r>
            <a:r>
              <a:rPr lang="ru-RU" dirty="0"/>
              <a:t>)</a:t>
            </a:r>
          </a:p>
          <a:p>
            <a:r>
              <a:rPr lang="ru-RU" dirty="0" err="1"/>
              <a:t>Болфун</a:t>
            </a:r>
            <a:r>
              <a:rPr lang="ru-RU" dirty="0"/>
              <a:t> Никита (ПУ ТЛ «Олимп»)</a:t>
            </a:r>
          </a:p>
          <a:p>
            <a:r>
              <a:rPr lang="ru-RU" dirty="0" err="1"/>
              <a:t>Басюл</a:t>
            </a:r>
            <a:r>
              <a:rPr lang="ru-RU" dirty="0"/>
              <a:t> Илья (ПУ ТЛ </a:t>
            </a:r>
            <a:r>
              <a:rPr lang="ru-RU" dirty="0" err="1"/>
              <a:t>им.Н.М</a:t>
            </a:r>
            <a:r>
              <a:rPr lang="ru-RU" dirty="0"/>
              <a:t>. </a:t>
            </a:r>
            <a:r>
              <a:rPr lang="ru-RU" dirty="0" err="1"/>
              <a:t>Спэтару</a:t>
            </a:r>
            <a:r>
              <a:rPr lang="ru-RU" dirty="0"/>
              <a:t>)</a:t>
            </a:r>
          </a:p>
          <a:p>
            <a:r>
              <a:rPr lang="ru-RU" dirty="0" err="1"/>
              <a:t>Мунтян</a:t>
            </a:r>
            <a:r>
              <a:rPr lang="ru-RU" dirty="0"/>
              <a:t> Иван (ТЛ </a:t>
            </a:r>
            <a:r>
              <a:rPr lang="ru-RU" dirty="0" err="1"/>
              <a:t>им.Н.В</a:t>
            </a:r>
            <a:r>
              <a:rPr lang="ru-RU" dirty="0"/>
              <a:t>. Гоголя)</a:t>
            </a:r>
          </a:p>
          <a:p>
            <a:r>
              <a:rPr lang="ru-RU" dirty="0"/>
              <a:t>Янко Артём (ТЛ </a:t>
            </a:r>
            <a:r>
              <a:rPr lang="ru-RU" dirty="0" err="1"/>
              <a:t>им.М.Греку</a:t>
            </a:r>
            <a:r>
              <a:rPr lang="ru-RU" dirty="0"/>
              <a:t>)</a:t>
            </a:r>
          </a:p>
          <a:p>
            <a:r>
              <a:rPr lang="ru-RU" dirty="0" err="1"/>
              <a:t>Сельвечук</a:t>
            </a:r>
            <a:r>
              <a:rPr lang="ru-RU" dirty="0"/>
              <a:t> Александра (ТЛ «</a:t>
            </a:r>
            <a:r>
              <a:rPr lang="ru-RU" dirty="0" err="1"/>
              <a:t>Дачия</a:t>
            </a:r>
            <a:r>
              <a:rPr lang="ru-RU" dirty="0"/>
              <a:t>»)</a:t>
            </a:r>
          </a:p>
          <a:p>
            <a:r>
              <a:rPr lang="ru-RU" dirty="0" err="1"/>
              <a:t>Друца</a:t>
            </a:r>
            <a:r>
              <a:rPr lang="ru-RU" dirty="0"/>
              <a:t> </a:t>
            </a:r>
            <a:r>
              <a:rPr lang="ru-RU" dirty="0" err="1"/>
              <a:t>Кристиан</a:t>
            </a:r>
            <a:r>
              <a:rPr lang="ru-RU" dirty="0"/>
              <a:t> (Городской театральный лицей им. Юрия </a:t>
            </a:r>
            <a:r>
              <a:rPr lang="ru-RU" dirty="0" err="1"/>
              <a:t>Хармелина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214290"/>
            <a:ext cx="5832648" cy="24226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Поздравляем ВСЕХ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 участников муниципального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 этапа конкурса чтецов </a:t>
            </a:r>
          </a:p>
          <a:p>
            <a:pPr algn="ctr">
              <a:buNone/>
            </a:pPr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</a:rPr>
              <a:t>«Живая классика» ! </a:t>
            </a:r>
          </a:p>
        </p:txBody>
      </p:sp>
      <p:pic>
        <p:nvPicPr>
          <p:cNvPr id="7170" name="Picture 2" descr="D:\Users\даша\Desktop\1716b380 (1).jpg - Почта Mail.ru_files\61df8690 (1).jpg"/>
          <p:cNvPicPr>
            <a:picLocks noChangeAspect="1" noChangeArrowheads="1"/>
          </p:cNvPicPr>
          <p:nvPr/>
        </p:nvPicPr>
        <p:blipFill rotWithShape="1">
          <a:blip r:embed="rId2" cstate="print"/>
          <a:srcRect l="4800" r="74510"/>
          <a:stretch/>
        </p:blipFill>
        <p:spPr bwMode="auto">
          <a:xfrm>
            <a:off x="179512" y="235976"/>
            <a:ext cx="2304256" cy="6505392"/>
          </a:xfrm>
          <a:prstGeom prst="rect">
            <a:avLst/>
          </a:prstGeom>
          <a:noFill/>
        </p:spPr>
      </p:pic>
      <p:pic>
        <p:nvPicPr>
          <p:cNvPr id="5" name="Picture 2" descr="D:\Users\даша\Desktop\1716b380 (1).jpg - Почта Mail.ru_files\61df8690 (1).jpg">
            <a:extLst>
              <a:ext uri="{FF2B5EF4-FFF2-40B4-BE49-F238E27FC236}">
                <a16:creationId xmlns:a16="http://schemas.microsoft.com/office/drawing/2014/main" xmlns="" id="{1750486E-88BC-4102-9DBD-1A1A5F6C0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5216" t="18219" r="24998" b="16474"/>
          <a:stretch/>
        </p:blipFill>
        <p:spPr bwMode="auto">
          <a:xfrm>
            <a:off x="3068688" y="2609528"/>
            <a:ext cx="5544615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823" y="214290"/>
            <a:ext cx="8604353" cy="400679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Каждый из Вас стал ближе к Русскому Слову,  </a:t>
            </a:r>
          </a:p>
          <a:p>
            <a:pPr algn="ctr">
              <a:buNone/>
            </a:pPr>
            <a:r>
              <a:rPr lang="ru-RU" dirty="0"/>
              <a:t>у каждого была своя «Минута Славы». </a:t>
            </a:r>
          </a:p>
          <a:p>
            <a:pPr algn="ctr">
              <a:buNone/>
            </a:pPr>
            <a:r>
              <a:rPr lang="ru-RU" dirty="0"/>
              <a:t>Мы гордимся такими талантливыми детьми!</a:t>
            </a:r>
          </a:p>
        </p:txBody>
      </p:sp>
      <p:pic>
        <p:nvPicPr>
          <p:cNvPr id="109574" name="Picture 6" descr="Живая классика 2020 конкурс юных чтецов - Все конкурсы 2021-2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12512"/>
            <a:ext cx="5886352" cy="3716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774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19" y="541863"/>
            <a:ext cx="6193865" cy="1011222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3A1BF7"/>
                </a:solidFill>
                <a:latin typeface="+mn-lt"/>
              </a:rPr>
              <a:t>Многоуважаемые родители </a:t>
            </a:r>
            <a:br>
              <a:rPr lang="ru-RU" sz="3600" b="1" dirty="0">
                <a:solidFill>
                  <a:srgbClr val="3A1BF7"/>
                </a:solidFill>
                <a:latin typeface="+mn-lt"/>
              </a:rPr>
            </a:br>
            <a:r>
              <a:rPr lang="ru-RU" sz="3600" b="1" dirty="0">
                <a:solidFill>
                  <a:srgbClr val="3A1BF7"/>
                </a:solidFill>
                <a:latin typeface="+mn-lt"/>
              </a:rPr>
              <a:t>участников конкурса!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42" y="2132856"/>
            <a:ext cx="8715436" cy="4087356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2800" dirty="0"/>
              <a:t>Благодарим Вас за помощь, оказанную при организации и проведении </a:t>
            </a:r>
            <a:r>
              <a:rPr lang="ru-RU" sz="2800" dirty="0">
                <a:solidFill>
                  <a:srgbClr val="FF0000"/>
                </a:solidFill>
              </a:rPr>
              <a:t>конкурса чтецов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800" i="1" dirty="0">
                <a:solidFill>
                  <a:srgbClr val="0070C0"/>
                </a:solidFill>
              </a:rPr>
              <a:t>«Живая классика».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800" i="1" dirty="0"/>
              <a:t>Ваши переживания, домашние репетиции, создание видеороликов, поддержка детей – все это стало основой для интересного проведения этого мероприятия в такое непростое время.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2800" i="1" dirty="0"/>
              <a:t>Без Вас конкурс бы не состоялся! </a:t>
            </a:r>
          </a:p>
          <a:p>
            <a:pPr algn="ctr">
              <a:buNone/>
            </a:pPr>
            <a:endParaRPr lang="ru-RU" sz="2800" dirty="0"/>
          </a:p>
        </p:txBody>
      </p:sp>
      <p:pic>
        <p:nvPicPr>
          <p:cNvPr id="121858" name="Picture 2" descr="Фонд Живая Классика — Фонд Живая Класс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041" y="260648"/>
            <a:ext cx="2025197" cy="1292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2618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40" y="381221"/>
            <a:ext cx="8507320" cy="1463603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+mn-lt"/>
              </a:rPr>
              <a:t>Уважаемые учителя русского языка и литературы, наставники участников муниципального конкурса чтецов </a:t>
            </a:r>
            <a:r>
              <a:rPr lang="ru-RU" sz="2800" b="1" i="1" dirty="0">
                <a:solidFill>
                  <a:srgbClr val="0070C0"/>
                </a:solidFill>
                <a:latin typeface="+mn-lt"/>
              </a:rPr>
              <a:t>«Живая классика»</a:t>
            </a:r>
            <a:r>
              <a:rPr lang="ru-RU" sz="2800" dirty="0">
                <a:latin typeface="+mn-lt"/>
              </a:rPr>
              <a:t>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834" y="2132856"/>
            <a:ext cx="8507320" cy="40707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/>
              <a:t>Проведение конкурса в таких масштабах было возможно благодаря энтузиазму, интересу, профессионализму учителей русского языка и литературы наших школ и лицеев. </a:t>
            </a:r>
          </a:p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</a:rPr>
              <a:t>Благодарим Вас за преданность делу, </a:t>
            </a:r>
          </a:p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</a:rPr>
              <a:t>за любовь к литературе, к творчеству, </a:t>
            </a:r>
          </a:p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</a:rPr>
              <a:t>за то, что классика по-прежнему жива!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даша\Desktop\1716b380 (1).jpg - Почта Mail.ru_files\1716b38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" y="-30554"/>
            <a:ext cx="9246616" cy="6888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0603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3A1BF7"/>
                </a:solidFill>
                <a:latin typeface="+mn-lt"/>
              </a:rPr>
              <a:t>От организаторов конкурса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254" y="1268760"/>
            <a:ext cx="8229600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/>
              <a:t>Мы рады, что у нас получилось сформировать у многих ребят </a:t>
            </a:r>
            <a:r>
              <a:rPr lang="ru-RU" dirty="0"/>
              <a:t> привычку к чтению, развить навыки выразительного чтения. В рамках подготовки к конкурсу учащиеся смогли </a:t>
            </a:r>
            <a:r>
              <a:rPr lang="ru-RU" i="1" dirty="0"/>
              <a:t>расширить свой </a:t>
            </a:r>
            <a:r>
              <a:rPr lang="ru-RU" dirty="0"/>
              <a:t>кругозор через знакомство с произведениями русской литературы XVIII-XXI вв., с современной русской литературой. Благодаря конкурсу, многие узнают о талантливых детях Кишинева.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Регистрация участников Всероссийского конкурса юных чтецов «Живая классика»  2020 год - ГАУДО МО &quot;МОЦДО &quot;Лапланди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920" y="2835748"/>
            <a:ext cx="6012160" cy="36373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39" y="384897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Цель </a:t>
            </a:r>
            <a:r>
              <a:rPr lang="ru-RU" sz="4800" dirty="0"/>
              <a:t>конкурса  -  </a:t>
            </a:r>
          </a:p>
          <a:p>
            <a:pPr algn="ctr"/>
            <a:r>
              <a:rPr lang="ru-RU" sz="4800" dirty="0"/>
              <a:t>повышение интереса к чтению у школьников. </a:t>
            </a:r>
          </a:p>
          <a:p>
            <a:pPr algn="ctr"/>
            <a:endParaRPr lang="ru-RU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Международный конкурс юных чтецов «Живая классика» Американский  Национальный эта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920880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091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90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372" y="836712"/>
            <a:ext cx="8219256" cy="45840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i="1" dirty="0">
                <a:solidFill>
                  <a:srgbClr val="C00000"/>
                </a:solidFill>
              </a:rPr>
              <a:t>Желаем больших успехов победителям конкурса на следующем этапе! Удачи, ребята!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даша\Desktop\1716b380 (1).jpg - Почта Mail.ru_files\61df869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036496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1037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иглашаем принять участие в конкурсе юных чтецов «Живая классика» в 2021  году! - Руски дом">
            <a:extLst>
              <a:ext uri="{FF2B5EF4-FFF2-40B4-BE49-F238E27FC236}">
                <a16:creationId xmlns:a16="http://schemas.microsoft.com/office/drawing/2014/main" xmlns="" id="{A6CB9667-6CF8-4CCB-86C8-9EEE7EF736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0668"/>
            <a:ext cx="7200800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195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Регистрация участников Всероссийского конкурса юных чтецов «Живая классика»  2020 год - ГАУДО МО &quot;МОЦДО &quot;Лапланди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877296"/>
            <a:ext cx="2597707" cy="15716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39" y="260648"/>
            <a:ext cx="85011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Цель </a:t>
            </a:r>
            <a:r>
              <a:rPr lang="ru-RU" sz="2400" dirty="0"/>
              <a:t>конкурса  -  повышение интереса к чтению у школьников. </a:t>
            </a:r>
          </a:p>
          <a:p>
            <a:endParaRPr lang="ru-RU" dirty="0"/>
          </a:p>
          <a:p>
            <a:r>
              <a:rPr lang="ru-RU" sz="2800" dirty="0"/>
              <a:t>Для реализации этой цели конкурс решает следующие </a:t>
            </a:r>
            <a:r>
              <a:rPr lang="ru-RU" sz="2800" b="1" i="1" dirty="0">
                <a:solidFill>
                  <a:srgbClr val="FF0000"/>
                </a:solidFill>
              </a:rPr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2800" b="1" i="1" dirty="0">
                <a:solidFill>
                  <a:srgbClr val="3A1BF7"/>
                </a:solidFill>
              </a:rPr>
              <a:t>формирование</a:t>
            </a:r>
            <a:r>
              <a:rPr lang="ru-RU" sz="2800" dirty="0"/>
              <a:t> привычки к чтению, развитие эмоционального интеллекта, читательского вкуса, навыков выразительного чтения; </a:t>
            </a:r>
          </a:p>
          <a:p>
            <a:pPr>
              <a:buFont typeface="Wingdings" pitchFamily="2" charset="2"/>
              <a:buChar char="q"/>
            </a:pPr>
            <a:r>
              <a:rPr lang="ru-RU" sz="2800" b="1" i="1" dirty="0">
                <a:solidFill>
                  <a:srgbClr val="3A1BF7"/>
                </a:solidFill>
              </a:rPr>
              <a:t>расширение</a:t>
            </a:r>
            <a:r>
              <a:rPr lang="ru-RU" sz="2800" dirty="0"/>
              <a:t> читательского кругозора через знакомство с произведениями русской литературы XVIII-XXI вв., с современной русской литературой; </a:t>
            </a:r>
          </a:p>
          <a:p>
            <a:pPr>
              <a:buFont typeface="Wingdings" pitchFamily="2" charset="2"/>
              <a:buChar char="q"/>
            </a:pPr>
            <a:r>
              <a:rPr lang="ru-RU" sz="2800" b="1" i="1" dirty="0">
                <a:solidFill>
                  <a:srgbClr val="3A1BF7"/>
                </a:solidFill>
              </a:rPr>
              <a:t>поиск и поддержка </a:t>
            </a:r>
            <a:r>
              <a:rPr lang="ru-RU" sz="2800" dirty="0"/>
              <a:t>талантливых детей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786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3422"/>
            <a:ext cx="8229600" cy="75066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3A1BF7"/>
                </a:solidFill>
              </a:rPr>
              <a:t>Члены жюри:</a:t>
            </a:r>
            <a:endParaRPr lang="ru-RU" sz="3200" dirty="0"/>
          </a:p>
        </p:txBody>
      </p:sp>
      <p:pic>
        <p:nvPicPr>
          <p:cNvPr id="110595" name="Picture 3" descr="D:\Users\даша\Desktop\IMG_2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97355"/>
            <a:ext cx="1456046" cy="18875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5996005"/>
            <a:ext cx="33860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Корсак Валентина – заместитель директора ПУ ТЛ «</a:t>
            </a:r>
            <a:r>
              <a:rPr lang="ru-RU" sz="1400" dirty="0" err="1"/>
              <a:t>Н.Йорга</a:t>
            </a:r>
            <a:r>
              <a:rPr lang="ru-RU" sz="1400" dirty="0"/>
              <a:t>», учитель русского языка и литературы, высшая ДС</a:t>
            </a:r>
          </a:p>
        </p:txBody>
      </p:sp>
      <p:pic>
        <p:nvPicPr>
          <p:cNvPr id="110596" name="Picture 4" descr="D:\Users\даша\Desktop\Covtun EN 5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96" y="1157153"/>
            <a:ext cx="1379517" cy="19146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-1" y="3071810"/>
            <a:ext cx="3000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Ковтун Елена – председатель жюри, заместитель директора ПУ ТЛ «</a:t>
            </a:r>
            <a:r>
              <a:rPr lang="ru-RU" sz="1400" dirty="0" err="1"/>
              <a:t>Н.М.Спэтару</a:t>
            </a:r>
            <a:r>
              <a:rPr lang="ru-RU" sz="1400" dirty="0"/>
              <a:t>», учитель русского языка и литературы, высшая ДС </a:t>
            </a:r>
          </a:p>
        </p:txBody>
      </p:sp>
      <p:pic>
        <p:nvPicPr>
          <p:cNvPr id="110597" name="Picture 5" descr="D:\Users\даша\Desktop\изображение_viber_2021-02-25_12-35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9432" y="1105462"/>
            <a:ext cx="1379517" cy="1894910"/>
          </a:xfrm>
          <a:prstGeom prst="rect">
            <a:avLst/>
          </a:prstGeom>
          <a:noFill/>
        </p:spPr>
      </p:pic>
      <p:pic>
        <p:nvPicPr>
          <p:cNvPr id="110598" name="Picture 6" descr="D:\Users\даша\Desktop\изображение_viber_2021-02-25_12-36-0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097356"/>
            <a:ext cx="1357322" cy="192882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428992" y="3071810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Булат </a:t>
            </a:r>
            <a:r>
              <a:rPr lang="ru-RU" sz="1400" dirty="0" err="1"/>
              <a:t>Ина</a:t>
            </a:r>
            <a:r>
              <a:rPr lang="ru-RU" sz="1400" dirty="0"/>
              <a:t> – директор Теоретического лицея с  профилем искусства «Н.Сулак», учитель русского языка и литературы, 1-я ДС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6000768"/>
            <a:ext cx="300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Ботнарюк</a:t>
            </a:r>
            <a:r>
              <a:rPr lang="ru-RU" sz="1400" dirty="0"/>
              <a:t> Алла - учитель русского языка и литературы, ПУ ТЛ «Н.Дадиани», высшая ДС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3000372"/>
            <a:ext cx="2714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Киртоакэ</a:t>
            </a:r>
            <a:r>
              <a:rPr lang="ru-RU" sz="1400" dirty="0"/>
              <a:t> Виолетта - заместитель директора ПУ ТЛ ОРТ «</a:t>
            </a:r>
            <a:r>
              <a:rPr lang="ru-RU" sz="1400" dirty="0" err="1"/>
              <a:t>Б.З.Герцля</a:t>
            </a:r>
            <a:r>
              <a:rPr lang="ru-RU" sz="1400" dirty="0"/>
              <a:t>», учитель русского языка и литературы, 1-я  ДС</a:t>
            </a:r>
          </a:p>
        </p:txBody>
      </p:sp>
      <p:pic>
        <p:nvPicPr>
          <p:cNvPr id="110600" name="Picture 8" descr="D:\Users\даша\Desktop\изображение_viber_2021-02-25_12-39-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142984"/>
            <a:ext cx="1357322" cy="1871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A1BF7"/>
                </a:solidFill>
              </a:rPr>
              <a:t>Информация в цифрах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/>
              <a:t>Члены жюри оценили </a:t>
            </a:r>
            <a:r>
              <a:rPr lang="ru-RU" b="1" dirty="0">
                <a:solidFill>
                  <a:srgbClr val="FF0000"/>
                </a:solidFill>
              </a:rPr>
              <a:t>76</a:t>
            </a:r>
            <a:r>
              <a:rPr lang="ru-RU" dirty="0"/>
              <a:t> выступлений ребят разного возраста: </a:t>
            </a:r>
          </a:p>
          <a:p>
            <a:r>
              <a:rPr lang="ru-RU" dirty="0"/>
              <a:t>5 класс – 14 учеников, </a:t>
            </a:r>
          </a:p>
          <a:p>
            <a:r>
              <a:rPr lang="ru-RU" dirty="0"/>
              <a:t>6 класс – 14 учеников, </a:t>
            </a:r>
          </a:p>
          <a:p>
            <a:r>
              <a:rPr lang="ru-RU" dirty="0"/>
              <a:t>7 класс – 12 учеников, </a:t>
            </a:r>
          </a:p>
          <a:p>
            <a:r>
              <a:rPr lang="ru-RU" dirty="0"/>
              <a:t>8 класс – 15 учеников,</a:t>
            </a:r>
          </a:p>
          <a:p>
            <a:r>
              <a:rPr lang="ru-RU" dirty="0"/>
              <a:t> 9 класс – 9 учеников, </a:t>
            </a:r>
          </a:p>
          <a:p>
            <a:r>
              <a:rPr lang="ru-RU" dirty="0"/>
              <a:t>10 класс – 6 участников, </a:t>
            </a:r>
          </a:p>
          <a:p>
            <a:r>
              <a:rPr lang="ru-RU" dirty="0"/>
              <a:t>11 класс – 6 участников.</a:t>
            </a:r>
          </a:p>
        </p:txBody>
      </p:sp>
      <p:pic>
        <p:nvPicPr>
          <p:cNvPr id="108546" name="Picture 2" descr="В мурманской «научке» состоится конкурс юных чтецов «Живая классика» —  Мурманский вест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643370" cy="205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Победители муниципального этапа конкурса чтецов </a:t>
            </a:r>
            <a:r>
              <a:rPr lang="ru-RU" sz="3600" b="1" i="1" dirty="0">
                <a:latin typeface="Monotype Corsiva" pitchFamily="66" charset="0"/>
              </a:rPr>
              <a:t>«Живая классика»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28736"/>
            <a:ext cx="8496944" cy="5143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o-RO" sz="2800" b="1" u="sng" dirty="0"/>
              <a:t>I</a:t>
            </a:r>
            <a:r>
              <a:rPr lang="ru-RU" sz="2800" b="1" u="sng" dirty="0"/>
              <a:t> место:</a:t>
            </a:r>
          </a:p>
          <a:p>
            <a:pPr marL="0" indent="0">
              <a:buNone/>
            </a:pPr>
            <a:r>
              <a:rPr lang="ru-RU" sz="2800" b="1" dirty="0"/>
              <a:t>Безнос Даниил </a:t>
            </a:r>
            <a:r>
              <a:rPr lang="ru-RU" sz="2800" dirty="0"/>
              <a:t>(ПУ ТЛ </a:t>
            </a:r>
            <a:r>
              <a:rPr lang="ru-RU" sz="2800" dirty="0" err="1"/>
              <a:t>им.А.С.Пушкина</a:t>
            </a:r>
            <a:r>
              <a:rPr lang="ru-RU" sz="2800" dirty="0"/>
              <a:t>) - 143 балла</a:t>
            </a:r>
          </a:p>
          <a:p>
            <a:pPr marL="0" indent="0" algn="ctr">
              <a:buNone/>
            </a:pPr>
            <a:r>
              <a:rPr lang="ro-RO" sz="2800" b="1" u="sng" dirty="0"/>
              <a:t>II</a:t>
            </a:r>
            <a:r>
              <a:rPr lang="ru-RU" sz="2800" b="1" u="sng" dirty="0"/>
              <a:t> место:</a:t>
            </a:r>
          </a:p>
          <a:p>
            <a:pPr marL="0" indent="0">
              <a:buNone/>
            </a:pPr>
            <a:r>
              <a:rPr lang="ru-RU" sz="2800" b="1" dirty="0"/>
              <a:t>Швецов Павел </a:t>
            </a:r>
            <a:r>
              <a:rPr lang="ru-RU" sz="2800" dirty="0"/>
              <a:t>(ТЛ </a:t>
            </a:r>
            <a:r>
              <a:rPr lang="ru-RU" sz="2800" dirty="0" err="1"/>
              <a:t>им.Н.В.Гоголя</a:t>
            </a:r>
            <a:r>
              <a:rPr lang="ru-RU" sz="2800" dirty="0"/>
              <a:t>) - 139 баллов </a:t>
            </a:r>
          </a:p>
          <a:p>
            <a:pPr marL="0" indent="0">
              <a:buNone/>
            </a:pPr>
            <a:r>
              <a:rPr lang="ru-RU" sz="2800" b="1" dirty="0" err="1"/>
              <a:t>Мунтян</a:t>
            </a:r>
            <a:r>
              <a:rPr lang="ru-RU" sz="2800" b="1" dirty="0"/>
              <a:t> Мария </a:t>
            </a:r>
            <a:r>
              <a:rPr lang="ru-RU" sz="2800" dirty="0"/>
              <a:t>(ТЛ </a:t>
            </a:r>
            <a:r>
              <a:rPr lang="ru-RU" sz="2800" dirty="0" err="1"/>
              <a:t>им.Н.В.Гоголя</a:t>
            </a:r>
            <a:r>
              <a:rPr lang="ru-RU" sz="2800" dirty="0"/>
              <a:t>) - 139 баллов</a:t>
            </a:r>
            <a:endParaRPr lang="ro-RO" sz="2800" dirty="0"/>
          </a:p>
          <a:p>
            <a:pPr marL="0" indent="0" algn="ctr">
              <a:buNone/>
            </a:pPr>
            <a:r>
              <a:rPr lang="ro-RO" sz="2800" b="1" u="sng" dirty="0"/>
              <a:t>III</a:t>
            </a:r>
            <a:r>
              <a:rPr lang="ru-RU" sz="2800" b="1" u="sng" dirty="0"/>
              <a:t> место:</a:t>
            </a:r>
          </a:p>
          <a:p>
            <a:pPr marL="0" indent="0">
              <a:buNone/>
            </a:pPr>
            <a:r>
              <a:rPr lang="ru-RU" sz="2800" b="1" dirty="0" err="1"/>
              <a:t>Петигин</a:t>
            </a:r>
            <a:r>
              <a:rPr lang="ru-RU" sz="2800" b="1" dirty="0"/>
              <a:t> Никита </a:t>
            </a:r>
            <a:r>
              <a:rPr lang="ru-RU" sz="2800" dirty="0"/>
              <a:t>(Городской Театральный Лицей им. Юрия </a:t>
            </a:r>
            <a:r>
              <a:rPr lang="ru-RU" sz="2800" dirty="0" err="1"/>
              <a:t>Хармелина</a:t>
            </a:r>
            <a:r>
              <a:rPr lang="ru-RU" sz="2800" dirty="0"/>
              <a:t>) - 138 баллов </a:t>
            </a:r>
          </a:p>
          <a:p>
            <a:pPr marL="0" indent="0">
              <a:buNone/>
            </a:pPr>
            <a:r>
              <a:rPr lang="ru-RU" sz="2800" b="1" dirty="0"/>
              <a:t>Шор Даниил </a:t>
            </a:r>
            <a:r>
              <a:rPr lang="ru-RU" sz="2800" dirty="0"/>
              <a:t>(ТЛ им. Матея </a:t>
            </a:r>
            <a:r>
              <a:rPr lang="ru-RU" sz="2800" dirty="0" err="1"/>
              <a:t>Бассараба</a:t>
            </a:r>
            <a:r>
              <a:rPr lang="ru-RU" sz="2800" dirty="0"/>
              <a:t>) - 137 баллов</a:t>
            </a:r>
          </a:p>
          <a:p>
            <a:pPr marL="0" indent="0">
              <a:buNone/>
            </a:pPr>
            <a:r>
              <a:rPr lang="ru-RU" sz="2800" b="1" dirty="0" err="1"/>
              <a:t>Обертинская</a:t>
            </a:r>
            <a:r>
              <a:rPr lang="ru-RU" sz="2800" b="1" dirty="0"/>
              <a:t> Эльвира </a:t>
            </a:r>
            <a:r>
              <a:rPr lang="ru-RU" sz="2800" dirty="0"/>
              <a:t>(ТЛ «</a:t>
            </a:r>
            <a:r>
              <a:rPr lang="ru-RU" sz="2800" dirty="0" err="1"/>
              <a:t>Дачия</a:t>
            </a:r>
            <a:r>
              <a:rPr lang="ru-RU" sz="2800" dirty="0"/>
              <a:t>») - 136 баллов</a:t>
            </a:r>
          </a:p>
          <a:p>
            <a:pPr marL="0" indent="0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419899"/>
            <a:ext cx="3853662" cy="44116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3A1BF7"/>
                </a:solidFill>
              </a:rPr>
              <a:t>Безнос Даниил - </a:t>
            </a:r>
          </a:p>
          <a:p>
            <a:pPr algn="ctr">
              <a:buNone/>
            </a:pPr>
            <a:r>
              <a:rPr lang="ru-RU" b="1" dirty="0">
                <a:solidFill>
                  <a:srgbClr val="3A1BF7"/>
                </a:solidFill>
              </a:rPr>
              <a:t> </a:t>
            </a:r>
            <a:r>
              <a:rPr lang="ru-RU" dirty="0"/>
              <a:t>ученик 8-го класса, </a:t>
            </a:r>
          </a:p>
          <a:p>
            <a:pPr algn="ctr">
              <a:buNone/>
            </a:pPr>
            <a:r>
              <a:rPr lang="ru-RU" sz="2600" dirty="0"/>
              <a:t>ТЛ им. </a:t>
            </a:r>
            <a:r>
              <a:rPr lang="ru-RU" sz="2600" dirty="0" err="1"/>
              <a:t>А.С.Пушкина</a:t>
            </a:r>
            <a:endParaRPr lang="ru-RU" sz="2600" dirty="0"/>
          </a:p>
          <a:p>
            <a:pPr algn="ctr"/>
            <a:endParaRPr lang="ru-RU" dirty="0"/>
          </a:p>
          <a:p>
            <a:pPr algn="ctr">
              <a:buNone/>
            </a:pPr>
            <a:r>
              <a:rPr lang="ru-RU" dirty="0"/>
              <a:t>М.Ю. Лермонтов </a:t>
            </a:r>
            <a:r>
              <a:rPr lang="ru-RU" b="1" i="1" dirty="0"/>
              <a:t>«Герой нашего времени» </a:t>
            </a:r>
            <a:r>
              <a:rPr lang="ru-RU" dirty="0"/>
              <a:t>(отрывок)</a:t>
            </a:r>
          </a:p>
          <a:p>
            <a:endParaRPr lang="ru-RU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7073" t="5736" r="14719" b="5808"/>
          <a:stretch/>
        </p:blipFill>
        <p:spPr bwMode="auto">
          <a:xfrm>
            <a:off x="360017" y="259552"/>
            <a:ext cx="4572023" cy="457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5301208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hlinkClick r:id="rId4"/>
              </a:rPr>
              <a:t>https://www.youtube.com/watch?v=X-8fhHX8LEg&amp;ab_channel=Dania_60879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542412"/>
            <a:ext cx="4653464" cy="44116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3A1BF7"/>
                </a:solidFill>
              </a:rPr>
              <a:t>Швецов Павел -  </a:t>
            </a:r>
          </a:p>
          <a:p>
            <a:pPr algn="ctr">
              <a:buNone/>
            </a:pPr>
            <a:r>
              <a:rPr lang="ru-RU" dirty="0"/>
              <a:t>ученик 5-го класса, </a:t>
            </a:r>
          </a:p>
          <a:p>
            <a:pPr algn="ctr">
              <a:buNone/>
            </a:pPr>
            <a:r>
              <a:rPr lang="ru-RU" sz="2800" dirty="0"/>
              <a:t>ТЛ </a:t>
            </a:r>
            <a:r>
              <a:rPr lang="ru-RU" sz="2800" dirty="0" err="1"/>
              <a:t>им.Н.В.Гоголя</a:t>
            </a:r>
            <a:endParaRPr lang="ru-RU" sz="2800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Марина Дружинина </a:t>
            </a:r>
            <a:r>
              <a:rPr lang="ru-RU" b="1" i="1" dirty="0"/>
              <a:t>«Гороскоп»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3624" t="9882" r="30802" b="5131"/>
          <a:stretch/>
        </p:blipFill>
        <p:spPr bwMode="auto">
          <a:xfrm>
            <a:off x="683567" y="576030"/>
            <a:ext cx="3184203" cy="414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547664" y="5085184"/>
            <a:ext cx="5715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hlinkClick r:id="rId3"/>
              </a:rPr>
              <a:t>https://www.youtube.com/watch?v=WtHZ2Ck_1M8&amp;feature=youtu.be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6883" y="530677"/>
            <a:ext cx="4752529" cy="426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>
                <a:solidFill>
                  <a:srgbClr val="3A1BF7"/>
                </a:solidFill>
              </a:rPr>
              <a:t>Мунтян</a:t>
            </a:r>
            <a:r>
              <a:rPr lang="ru-RU" b="1" dirty="0">
                <a:solidFill>
                  <a:srgbClr val="3A1BF7"/>
                </a:solidFill>
              </a:rPr>
              <a:t> Мария - </a:t>
            </a:r>
          </a:p>
          <a:p>
            <a:pPr algn="ctr">
              <a:buNone/>
            </a:pPr>
            <a:r>
              <a:rPr lang="ru-RU" dirty="0"/>
              <a:t>ученица 5-го класса, </a:t>
            </a:r>
          </a:p>
          <a:p>
            <a:pPr algn="ctr">
              <a:buNone/>
            </a:pPr>
            <a:r>
              <a:rPr lang="ru-RU" dirty="0"/>
              <a:t>ТЛ  им. </a:t>
            </a:r>
            <a:r>
              <a:rPr lang="ru-RU" dirty="0" err="1"/>
              <a:t>Н.В.Гоголя</a:t>
            </a: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Ирина Пивоварова</a:t>
            </a:r>
          </a:p>
          <a:p>
            <a:pPr algn="ctr">
              <a:buNone/>
            </a:pPr>
            <a:r>
              <a:rPr lang="ru-RU" b="1" i="1" dirty="0"/>
              <a:t>«Смеялись мы хи-хи»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373216"/>
            <a:ext cx="5429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hlinkClick r:id="rId2"/>
              </a:rPr>
              <a:t>https://www.youtube.com/watch?v=kXjSR5dPT3Q&amp;feature=youtu.be</a:t>
            </a:r>
            <a:endParaRPr lang="ru-RU" sz="2800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5931" t="14950" r="35089" b="5575"/>
          <a:stretch/>
        </p:blipFill>
        <p:spPr bwMode="auto">
          <a:xfrm>
            <a:off x="611559" y="271605"/>
            <a:ext cx="3000396" cy="495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724</Words>
  <Application>Microsoft Office PowerPoint</Application>
  <PresentationFormat>Expunere pe ecran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23</vt:i4>
      </vt:variant>
    </vt:vector>
  </HeadingPairs>
  <TitlesOfParts>
    <vt:vector size="24" baseType="lpstr">
      <vt:lpstr>Тема Office</vt:lpstr>
      <vt:lpstr>Международный конкурс чтецов  «Живая классика»  в Кишиневе (Февраль-март 2021 г.)</vt:lpstr>
      <vt:lpstr>Diapozitivul 2</vt:lpstr>
      <vt:lpstr>Diapozitivul 3</vt:lpstr>
      <vt:lpstr>Члены жюри:</vt:lpstr>
      <vt:lpstr>Информация в цифрах</vt:lpstr>
      <vt:lpstr>Победители муниципального этапа конкурса чтецов «Живая классика»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Поощрение: </vt:lpstr>
      <vt:lpstr>Diapozitivul 14</vt:lpstr>
      <vt:lpstr>Diapozitivul 15</vt:lpstr>
      <vt:lpstr>Многоуважаемые родители  участников конкурса!</vt:lpstr>
      <vt:lpstr>Уважаемые учителя русского языка и литературы, наставники участников муниципального конкурса чтецов «Живая классика»!</vt:lpstr>
      <vt:lpstr>Diapozitivul 18</vt:lpstr>
      <vt:lpstr>От организаторов конкурса</vt:lpstr>
      <vt:lpstr>Diapozitivul 20</vt:lpstr>
      <vt:lpstr>Diapozitivul 21</vt:lpstr>
      <vt:lpstr>Diapozitivul 22</vt:lpstr>
      <vt:lpstr>Diapozitivul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муниципального конкурса юных чтецов «живая классика»</dc:title>
  <dc:creator>даша</dc:creator>
  <cp:lastModifiedBy>spaginu</cp:lastModifiedBy>
  <cp:revision>36</cp:revision>
  <dcterms:created xsi:type="dcterms:W3CDTF">2020-04-13T17:49:49Z</dcterms:created>
  <dcterms:modified xsi:type="dcterms:W3CDTF">2021-03-01T09:01:24Z</dcterms:modified>
</cp:coreProperties>
</file>