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87" r:id="rId2"/>
    <p:sldId id="286" r:id="rId3"/>
    <p:sldId id="262" r:id="rId4"/>
    <p:sldId id="278" r:id="rId5"/>
    <p:sldId id="282" r:id="rId6"/>
    <p:sldId id="283" r:id="rId7"/>
    <p:sldId id="285" r:id="rId8"/>
    <p:sldId id="288" r:id="rId9"/>
    <p:sldId id="290" r:id="rId10"/>
    <p:sldId id="291" r:id="rId11"/>
    <p:sldId id="292" r:id="rId12"/>
  </p:sldIdLst>
  <p:sldSz cx="9144000" cy="5143500" type="screen16x9"/>
  <p:notesSz cx="6858000" cy="9144000"/>
  <p:embeddedFontLst>
    <p:embeddedFont>
      <p:font typeface="Barlow" panose="00000500000000000000" pitchFamily="2" charset="0"/>
      <p:regular r:id="rId14"/>
      <p:bold r:id="rId15"/>
      <p:italic r:id="rId16"/>
      <p:boldItalic r:id="rId17"/>
    </p:embeddedFont>
    <p:embeddedFont>
      <p:font typeface="Barlow Light" panose="00000400000000000000"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Raleway" pitchFamily="2" charset="0"/>
      <p:regular r:id="rId26"/>
      <p:bold r:id="rId27"/>
      <p:italic r:id="rId28"/>
      <p:boldItalic r:id="rId29"/>
    </p:embeddedFont>
    <p:embeddedFont>
      <p:font typeface="Raleway Thin" pitchFamily="2" charset="0"/>
      <p:regular r:id="rId30"/>
      <p:bold r:id="rId31"/>
      <p:italic r:id="rId32"/>
      <p:boldItalic r:id="rId33"/>
    </p:embeddedFont>
    <p:embeddedFont>
      <p:font typeface="Segoe UI Historic" panose="020B0502040204020203"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51" d="100"/>
          <a:sy n="151" d="100"/>
        </p:scale>
        <p:origin x="51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917564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620bbb03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c620bbb03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620bbb03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620bbb0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88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620bbb03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620bbb0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85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89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c620bbb0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c620bbb0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620bbb03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620bbb0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620bbb03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c620bbb03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620bbb03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620bbb0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620bbb03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620bbb0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79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41"/>
          <p:cNvSpPr txBox="1">
            <a:spLocks noGrp="1"/>
          </p:cNvSpPr>
          <p:nvPr>
            <p:ph type="title"/>
          </p:nvPr>
        </p:nvSpPr>
        <p:spPr>
          <a:xfrm>
            <a:off x="565775" y="224468"/>
            <a:ext cx="8083250" cy="1152056"/>
          </a:xfrm>
          <a:prstGeom prst="rect">
            <a:avLst/>
          </a:prstGeom>
        </p:spPr>
        <p:txBody>
          <a:bodyPr spcFirstLastPara="1" wrap="square" lIns="0" tIns="0" rIns="0" bIns="0" anchor="t" anchorCtr="0">
            <a:noAutofit/>
          </a:bodyPr>
          <a:lstStyle/>
          <a:p>
            <a:pPr algn="ctr"/>
            <a:r>
              <a:rPr lang="ro-MD"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Asigurarea procesului de transparență prin postările pe paginile WEB ale DETS și pe paginile WEB a instituțiilor de învățământ, cu privire la executarea bugetului</a:t>
            </a:r>
            <a:endParaRPr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34" name="Google Shape;2334;p4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defTabSz="914378"/>
            <a:fld id="{00000000-1234-1234-1234-123412341234}" type="slidenum">
              <a:rPr lang="en" kern="0">
                <a:solidFill>
                  <a:srgbClr val="FFFFFF"/>
                </a:solidFill>
              </a:rPr>
              <a:pPr defTabSz="914378"/>
              <a:t>1</a:t>
            </a:fld>
            <a:endParaRPr kern="0">
              <a:solidFill>
                <a:srgbClr val="FFFFFF"/>
              </a:solidFill>
            </a:endParaRPr>
          </a:p>
        </p:txBody>
      </p:sp>
      <p:sp>
        <p:nvSpPr>
          <p:cNvPr id="2335" name="Google Shape;2335;p41"/>
          <p:cNvSpPr/>
          <p:nvPr/>
        </p:nvSpPr>
        <p:spPr>
          <a:xfrm>
            <a:off x="484400" y="1363400"/>
            <a:ext cx="4012800" cy="1584600"/>
          </a:xfrm>
          <a:prstGeom prst="rect">
            <a:avLst/>
          </a:prstGeom>
          <a:solidFill>
            <a:schemeClr val="lt2"/>
          </a:solidFill>
          <a:ln>
            <a:noFill/>
          </a:ln>
        </p:spPr>
        <p:txBody>
          <a:bodyPr spcFirstLastPara="1" wrap="square" lIns="91425" tIns="91425" rIns="1371600" bIns="91425" anchor="ctr" anchorCtr="0">
            <a:noAutofit/>
          </a:bodyPr>
          <a:lstStyle/>
          <a:p>
            <a:pPr defTabSz="914378">
              <a:defRPr/>
            </a:pPr>
            <a:r>
              <a:rPr lang="ro-RO" sz="1800" b="1" dirty="0">
                <a:solidFill>
                  <a:srgbClr val="00B0F0"/>
                </a:solidFill>
                <a:latin typeface="Times New Roman" panose="02020603050405020304" pitchFamily="18" charset="0"/>
                <a:ea typeface="Calibri" panose="020F0502020204030204" pitchFamily="34" charset="0"/>
              </a:rPr>
              <a:t>Bugetul instituției pentru anul curent</a:t>
            </a:r>
            <a:endParaRPr lang="ro-RO" sz="1100" dirty="0">
              <a:solidFill>
                <a:srgbClr val="00B0F0"/>
              </a:solidFill>
              <a:latin typeface="Barlow"/>
              <a:ea typeface="Barlow"/>
              <a:cs typeface="Barlow"/>
              <a:sym typeface="Barlow"/>
            </a:endParaRPr>
          </a:p>
        </p:txBody>
      </p:sp>
      <p:sp>
        <p:nvSpPr>
          <p:cNvPr id="2336" name="Google Shape;2336;p41"/>
          <p:cNvSpPr/>
          <p:nvPr/>
        </p:nvSpPr>
        <p:spPr>
          <a:xfrm>
            <a:off x="4663070" y="1363400"/>
            <a:ext cx="4012800" cy="1584600"/>
          </a:xfrm>
          <a:prstGeom prst="rect">
            <a:avLst/>
          </a:prstGeom>
          <a:solidFill>
            <a:schemeClr val="lt2"/>
          </a:solidFill>
          <a:ln>
            <a:noFill/>
          </a:ln>
        </p:spPr>
        <p:txBody>
          <a:bodyPr spcFirstLastPara="1" wrap="square" lIns="1371600" tIns="91425" rIns="91425" bIns="91425" anchor="ctr" anchorCtr="0">
            <a:noAutofit/>
          </a:bodyPr>
          <a:lstStyle/>
          <a:p>
            <a:pPr defTabSz="914378"/>
            <a:r>
              <a:rPr lang="ro-RO" sz="1800" b="1" dirty="0">
                <a:solidFill>
                  <a:srgbClr val="FFC000"/>
                </a:solidFill>
                <a:latin typeface="Times New Roman" panose="02020603050405020304" pitchFamily="18" charset="0"/>
                <a:ea typeface="Calibri" panose="020F0502020204030204" pitchFamily="34" charset="0"/>
              </a:rPr>
              <a:t>Planul de achiziții pentru anul curent</a:t>
            </a:r>
            <a:endParaRPr lang="ro-RO" sz="1800" dirty="0">
              <a:solidFill>
                <a:srgbClr val="FFC000"/>
              </a:solidFill>
              <a:latin typeface="Barlow"/>
              <a:ea typeface="Barlow"/>
              <a:cs typeface="Barlow"/>
              <a:sym typeface="Barlow"/>
            </a:endParaRPr>
          </a:p>
        </p:txBody>
      </p:sp>
      <p:sp>
        <p:nvSpPr>
          <p:cNvPr id="2337" name="Google Shape;2337;p41"/>
          <p:cNvSpPr/>
          <p:nvPr/>
        </p:nvSpPr>
        <p:spPr>
          <a:xfrm>
            <a:off x="484400" y="3121900"/>
            <a:ext cx="4012800" cy="1584600"/>
          </a:xfrm>
          <a:prstGeom prst="rect">
            <a:avLst/>
          </a:prstGeom>
          <a:solidFill>
            <a:schemeClr val="lt2"/>
          </a:solidFill>
          <a:ln>
            <a:noFill/>
          </a:ln>
        </p:spPr>
        <p:txBody>
          <a:bodyPr spcFirstLastPara="1" wrap="square" lIns="91425" tIns="91425" rIns="1371600" bIns="91425" anchor="b" anchorCtr="0">
            <a:noAutofit/>
          </a:bodyPr>
          <a:lstStyle/>
          <a:p>
            <a:pPr defTabSz="914378">
              <a:buClr>
                <a:srgbClr val="3A3F50"/>
              </a:buClr>
              <a:buSzPts val="1100"/>
            </a:pPr>
            <a:endParaRPr b="1" dirty="0">
              <a:solidFill>
                <a:srgbClr val="3A3F50"/>
              </a:solidFill>
              <a:latin typeface="Barlow"/>
              <a:ea typeface="Barlow"/>
              <a:cs typeface="Barlow"/>
              <a:sym typeface="Barlow"/>
            </a:endParaRPr>
          </a:p>
          <a:p>
            <a:pPr defTabSz="914378"/>
            <a:r>
              <a:rPr lang="ro-RO" sz="1600" b="1" dirty="0">
                <a:solidFill>
                  <a:srgbClr val="7030A0"/>
                </a:solidFill>
                <a:latin typeface="Times New Roman" panose="02020603050405020304" pitchFamily="18" charset="0"/>
                <a:ea typeface="Calibri" panose="020F0502020204030204" pitchFamily="34" charset="0"/>
              </a:rPr>
              <a:t>Rapoartele de achiziții efectuate pe parcursul anului anterior, grupate pe categorii, bunurile procurate din bugetul CMC</a:t>
            </a:r>
            <a:endParaRPr lang="ro-RO" sz="1600" dirty="0">
              <a:solidFill>
                <a:srgbClr val="7030A0"/>
              </a:solidFill>
              <a:latin typeface="Barlow"/>
              <a:ea typeface="Barlow"/>
              <a:cs typeface="Barlow"/>
              <a:sym typeface="Barlow"/>
            </a:endParaRPr>
          </a:p>
        </p:txBody>
      </p:sp>
      <p:sp>
        <p:nvSpPr>
          <p:cNvPr id="2338" name="Google Shape;2338;p41"/>
          <p:cNvSpPr/>
          <p:nvPr/>
        </p:nvSpPr>
        <p:spPr>
          <a:xfrm>
            <a:off x="4663070" y="3121900"/>
            <a:ext cx="4012800" cy="1584600"/>
          </a:xfrm>
          <a:prstGeom prst="rect">
            <a:avLst/>
          </a:prstGeom>
          <a:solidFill>
            <a:schemeClr val="lt2"/>
          </a:solidFill>
          <a:ln>
            <a:noFill/>
          </a:ln>
        </p:spPr>
        <p:txBody>
          <a:bodyPr spcFirstLastPara="1" wrap="square" lIns="1371600" tIns="91425" rIns="91425" bIns="91425" anchor="ctr" anchorCtr="0">
            <a:noAutofit/>
          </a:bodyPr>
          <a:lstStyle/>
          <a:p>
            <a:pPr defTabSz="914378"/>
            <a:r>
              <a:rPr lang="ro-RO" sz="1600" b="1" dirty="0">
                <a:solidFill>
                  <a:srgbClr val="FF0000"/>
                </a:solidFill>
                <a:latin typeface="Times New Roman" panose="02020603050405020304" pitchFamily="18" charset="0"/>
                <a:ea typeface="Calibri" panose="020F0502020204030204" pitchFamily="34" charset="0"/>
              </a:rPr>
              <a:t>Lista tuturor bunurilor donate instituției </a:t>
            </a:r>
            <a:endParaRPr lang="ro-RO" sz="1600" dirty="0">
              <a:solidFill>
                <a:srgbClr val="FF0000"/>
              </a:solidFill>
              <a:latin typeface="Barlow"/>
              <a:ea typeface="Barlow"/>
              <a:cs typeface="Barlow"/>
              <a:sym typeface="Barlow"/>
            </a:endParaRPr>
          </a:p>
        </p:txBody>
      </p:sp>
      <p:sp>
        <p:nvSpPr>
          <p:cNvPr id="2339" name="Google Shape;2339;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defTabSz="914378"/>
            <a:endParaRPr/>
          </a:p>
        </p:txBody>
      </p:sp>
      <p:sp>
        <p:nvSpPr>
          <p:cNvPr id="2340" name="Google Shape;2340;p41"/>
          <p:cNvSpPr/>
          <p:nvPr/>
        </p:nvSpPr>
        <p:spPr>
          <a:xfrm rot="5400000">
            <a:off x="3459879" y="1738389"/>
            <a:ext cx="2417100" cy="2417100"/>
          </a:xfrm>
          <a:prstGeom prst="pie">
            <a:avLst>
              <a:gd name="adj1" fmla="val 10788866"/>
              <a:gd name="adj2" fmla="val 16200000"/>
            </a:avLst>
          </a:prstGeom>
          <a:solidFill>
            <a:schemeClr val="accent5"/>
          </a:solidFill>
          <a:ln>
            <a:noFill/>
          </a:ln>
        </p:spPr>
        <p:txBody>
          <a:bodyPr spcFirstLastPara="1" wrap="square" lIns="91425" tIns="91425" rIns="91425" bIns="91425" anchor="ctr" anchorCtr="0">
            <a:noAutofit/>
          </a:bodyPr>
          <a:lstStyle/>
          <a:p>
            <a:pPr defTabSz="914378"/>
            <a:endParaRPr/>
          </a:p>
        </p:txBody>
      </p:sp>
      <p:sp>
        <p:nvSpPr>
          <p:cNvPr id="2341" name="Google Shape;2341;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defTabSz="914378"/>
            <a:endParaRPr/>
          </a:p>
        </p:txBody>
      </p:sp>
      <p:sp>
        <p:nvSpPr>
          <p:cNvPr id="2342" name="Google Shape;2342;p41"/>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defTabSz="914378"/>
            <a:endParaRPr/>
          </a:p>
        </p:txBody>
      </p:sp>
      <p:sp>
        <p:nvSpPr>
          <p:cNvPr id="2343" name="Google Shape;2343;p41"/>
          <p:cNvSpPr/>
          <p:nvPr/>
        </p:nvSpPr>
        <p:spPr>
          <a:xfrm>
            <a:off x="3842101" y="2242578"/>
            <a:ext cx="346481" cy="446525"/>
          </a:xfrm>
          <a:prstGeom prst="rect">
            <a:avLst/>
          </a:prstGeom>
        </p:spPr>
        <p:txBody>
          <a:bodyPr>
            <a:prstTxWarp prst="textPlain">
              <a:avLst/>
            </a:prstTxWarp>
          </a:bodyPr>
          <a:lstStyle/>
          <a:p>
            <a:pPr algn="ctr" defTabSz="914378"/>
            <a:r>
              <a:rPr lang="ro-MD" b="1" dirty="0">
                <a:solidFill>
                  <a:srgbClr val="FFFFFF"/>
                </a:solidFill>
                <a:latin typeface="Times New Roman" panose="02020603050405020304" pitchFamily="18" charset="0"/>
                <a:cs typeface="Times New Roman" panose="02020603050405020304" pitchFamily="18" charset="0"/>
              </a:rPr>
              <a:t>B</a:t>
            </a:r>
            <a:endParaRPr b="1" dirty="0">
              <a:solidFill>
                <a:srgbClr val="FFFFFF"/>
              </a:solidFill>
              <a:latin typeface="Times New Roman" panose="02020603050405020304" pitchFamily="18" charset="0"/>
              <a:cs typeface="Times New Roman" panose="02020603050405020304" pitchFamily="18" charset="0"/>
            </a:endParaRPr>
          </a:p>
        </p:txBody>
      </p:sp>
      <p:sp>
        <p:nvSpPr>
          <p:cNvPr id="2344" name="Google Shape;2344;p41"/>
          <p:cNvSpPr/>
          <p:nvPr/>
        </p:nvSpPr>
        <p:spPr>
          <a:xfrm>
            <a:off x="4857721" y="2250297"/>
            <a:ext cx="434360" cy="438496"/>
          </a:xfrm>
          <a:prstGeom prst="rect">
            <a:avLst/>
          </a:prstGeom>
        </p:spPr>
        <p:txBody>
          <a:bodyPr>
            <a:prstTxWarp prst="textPlain">
              <a:avLst/>
            </a:prstTxWarp>
          </a:bodyPr>
          <a:lstStyle/>
          <a:p>
            <a:pPr algn="ctr" defTabSz="914378"/>
            <a:r>
              <a:rPr lang="ro-MD" b="1" dirty="0">
                <a:solidFill>
                  <a:srgbClr val="FFFFFF"/>
                </a:solidFill>
                <a:latin typeface="Times New Roman" panose="02020603050405020304" pitchFamily="18" charset="0"/>
                <a:cs typeface="Times New Roman" panose="02020603050405020304" pitchFamily="18" charset="0"/>
              </a:rPr>
              <a:t>P</a:t>
            </a:r>
            <a:endParaRPr b="1" dirty="0">
              <a:solidFill>
                <a:srgbClr val="FFFFFF"/>
              </a:solidFill>
              <a:latin typeface="Times New Roman" panose="02020603050405020304" pitchFamily="18" charset="0"/>
              <a:cs typeface="Times New Roman" panose="02020603050405020304" pitchFamily="18" charset="0"/>
            </a:endParaRPr>
          </a:p>
        </p:txBody>
      </p:sp>
      <p:sp>
        <p:nvSpPr>
          <p:cNvPr id="2345" name="Google Shape;2345;p41"/>
          <p:cNvSpPr/>
          <p:nvPr/>
        </p:nvSpPr>
        <p:spPr>
          <a:xfrm>
            <a:off x="3807514" y="3348952"/>
            <a:ext cx="428005" cy="444672"/>
          </a:xfrm>
          <a:prstGeom prst="rect">
            <a:avLst/>
          </a:prstGeom>
        </p:spPr>
        <p:txBody>
          <a:bodyPr>
            <a:prstTxWarp prst="textPlain">
              <a:avLst/>
            </a:prstTxWarp>
          </a:bodyPr>
          <a:lstStyle/>
          <a:p>
            <a:pPr algn="ctr" defTabSz="914378"/>
            <a:r>
              <a:rPr b="1" dirty="0">
                <a:solidFill>
                  <a:srgbClr val="FFFFFF"/>
                </a:solidFill>
                <a:latin typeface="Raleway"/>
              </a:rPr>
              <a:t>O</a:t>
            </a:r>
          </a:p>
        </p:txBody>
      </p:sp>
      <p:sp>
        <p:nvSpPr>
          <p:cNvPr id="2346" name="Google Shape;2346;p41"/>
          <p:cNvSpPr/>
          <p:nvPr/>
        </p:nvSpPr>
        <p:spPr>
          <a:xfrm>
            <a:off x="4971980" y="3356673"/>
            <a:ext cx="365009" cy="438496"/>
          </a:xfrm>
          <a:prstGeom prst="rect">
            <a:avLst/>
          </a:prstGeom>
        </p:spPr>
        <p:txBody>
          <a:bodyPr>
            <a:prstTxWarp prst="textPlain">
              <a:avLst/>
            </a:prstTxWarp>
          </a:bodyPr>
          <a:lstStyle/>
          <a:p>
            <a:pPr algn="ctr" defTabSz="914378"/>
            <a:r>
              <a:rPr lang="ro-MD" b="1" dirty="0">
                <a:solidFill>
                  <a:srgbClr val="FFFFFF"/>
                </a:solidFill>
                <a:latin typeface="Times New Roman" panose="02020603050405020304" pitchFamily="18" charset="0"/>
                <a:cs typeface="Times New Roman" panose="02020603050405020304" pitchFamily="18" charset="0"/>
              </a:rPr>
              <a:t>B</a:t>
            </a:r>
            <a:endParaRPr b="1" dirty="0">
              <a:solidFill>
                <a:srgbClr val="FFFFFF"/>
              </a:solidFill>
              <a:latin typeface="Times New Roman" panose="02020603050405020304" pitchFamily="18" charset="0"/>
              <a:cs typeface="Times New Roman" panose="02020603050405020304" pitchFamily="18" charset="0"/>
            </a:endParaRPr>
          </a:p>
        </p:txBody>
      </p:sp>
      <p:pic>
        <p:nvPicPr>
          <p:cNvPr id="3" name="Imagine 2">
            <a:extLst>
              <a:ext uri="{FF2B5EF4-FFF2-40B4-BE49-F238E27FC236}">
                <a16:creationId xmlns:a16="http://schemas.microsoft.com/office/drawing/2014/main" id="{3E926967-372C-70C3-2B44-5A673105D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 y="0"/>
            <a:ext cx="9136578" cy="51476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39"/>
          <p:cNvSpPr txBox="1">
            <a:spLocks noGrp="1"/>
          </p:cNvSpPr>
          <p:nvPr>
            <p:ph type="title"/>
          </p:nvPr>
        </p:nvSpPr>
        <p:spPr>
          <a:xfrm>
            <a:off x="370924" y="267302"/>
            <a:ext cx="7859216" cy="1082700"/>
          </a:xfrm>
          <a:prstGeom prst="rect">
            <a:avLst/>
          </a:prstGeom>
        </p:spPr>
        <p:txBody>
          <a:bodyPr spcFirstLastPara="1" wrap="square" lIns="0" tIns="0" rIns="0" bIns="0" anchor="t" anchorCtr="0">
            <a:noAutofit/>
          </a:bodyPr>
          <a:lstStyle/>
          <a:p>
            <a:r>
              <a:rPr lang="ro-RO" sz="3000" b="1"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a:sym typeface="Arial"/>
              </a:rPr>
              <a:t>Rapoartele de achiziții efectuate pe parcursul anului anterior, grupate pe categorii, bunurile procurate din bugetul CMC</a:t>
            </a:r>
            <a:endParaRPr lang="ro-RO" sz="3000" dirty="0">
              <a:solidFill>
                <a:srgbClr val="00B0F0"/>
              </a:solidFill>
              <a:effectLst>
                <a:outerShdw blurRad="38100" dist="38100" dir="2700000" algn="tl">
                  <a:srgbClr val="000000">
                    <a:alpha val="43137"/>
                  </a:srgbClr>
                </a:outerShdw>
              </a:effectLst>
              <a:latin typeface="Times New Roman" panose="02020603050405020304" pitchFamily="18" charset="0"/>
              <a:ea typeface="Barlow"/>
              <a:cs typeface="Times New Roman" panose="02020603050405020304" pitchFamily="18" charset="0"/>
              <a:sym typeface="Barlow"/>
            </a:endParaRPr>
          </a:p>
        </p:txBody>
      </p:sp>
      <p:sp>
        <p:nvSpPr>
          <p:cNvPr id="2295" name="Google Shape;2295;p3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defTabSz="914378"/>
            <a:fld id="{00000000-1234-1234-1234-123412341234}" type="slidenum">
              <a:rPr lang="en" kern="0">
                <a:solidFill>
                  <a:srgbClr val="FFFFFF"/>
                </a:solidFill>
              </a:rPr>
              <a:pPr defTabSz="914378"/>
              <a:t>10</a:t>
            </a:fld>
            <a:endParaRPr kern="0">
              <a:solidFill>
                <a:srgbClr val="FFFFFF"/>
              </a:solidFill>
            </a:endParaRPr>
          </a:p>
        </p:txBody>
      </p:sp>
      <p:sp>
        <p:nvSpPr>
          <p:cNvPr id="30" name="Rectangle 29"/>
          <p:cNvSpPr/>
          <p:nvPr/>
        </p:nvSpPr>
        <p:spPr>
          <a:xfrm>
            <a:off x="3827860" y="4871050"/>
            <a:ext cx="864339" cy="215444"/>
          </a:xfrm>
          <a:prstGeom prst="rect">
            <a:avLst/>
          </a:prstGeom>
        </p:spPr>
        <p:txBody>
          <a:bodyPr wrap="none">
            <a:spAutoFit/>
          </a:bodyPr>
          <a:lstStyle/>
          <a:p>
            <a:pPr defTabSz="914378"/>
            <a:r>
              <a:rPr lang="ro-RO" sz="800" b="1" dirty="0">
                <a:solidFill>
                  <a:srgbClr val="007BB9">
                    <a:lumMod val="50000"/>
                  </a:srgbClr>
                </a:solidFill>
                <a:latin typeface="Barlow"/>
                <a:ea typeface="Barlow"/>
                <a:cs typeface="Barlow"/>
                <a:sym typeface="Barlow"/>
              </a:rPr>
              <a:t>Chișinău   2023</a:t>
            </a:r>
          </a:p>
        </p:txBody>
      </p:sp>
      <p:sp>
        <p:nvSpPr>
          <p:cNvPr id="2" name="Google Shape;4734;p49">
            <a:extLst>
              <a:ext uri="{FF2B5EF4-FFF2-40B4-BE49-F238E27FC236}">
                <a16:creationId xmlns:a16="http://schemas.microsoft.com/office/drawing/2014/main" id="{CCBE15C8-E845-DEC6-62D9-859684779357}"/>
              </a:ext>
            </a:extLst>
          </p:cNvPr>
          <p:cNvSpPr/>
          <p:nvPr/>
        </p:nvSpPr>
        <p:spPr>
          <a:xfrm>
            <a:off x="374522" y="16522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4" name="CasetăText 3">
            <a:extLst>
              <a:ext uri="{FF2B5EF4-FFF2-40B4-BE49-F238E27FC236}">
                <a16:creationId xmlns:a16="http://schemas.microsoft.com/office/drawing/2014/main" id="{FE847FE6-A28B-B6FE-9498-6F2856D4A393}"/>
              </a:ext>
            </a:extLst>
          </p:cNvPr>
          <p:cNvSpPr txBox="1"/>
          <p:nvPr/>
        </p:nvSpPr>
        <p:spPr>
          <a:xfrm>
            <a:off x="252258" y="2123030"/>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60 instituții sectorul Botanica</a:t>
            </a:r>
            <a:endParaRPr lang="ro-RO" sz="900" dirty="0">
              <a:solidFill>
                <a:srgbClr val="0070C0"/>
              </a:solidFill>
              <a:latin typeface="Barlow"/>
              <a:ea typeface="Barlow"/>
              <a:cs typeface="Barlow"/>
              <a:sym typeface="Barlow"/>
            </a:endParaRPr>
          </a:p>
        </p:txBody>
      </p:sp>
      <p:grpSp>
        <p:nvGrpSpPr>
          <p:cNvPr id="7" name="Google Shape;4759;p49">
            <a:extLst>
              <a:ext uri="{FF2B5EF4-FFF2-40B4-BE49-F238E27FC236}">
                <a16:creationId xmlns:a16="http://schemas.microsoft.com/office/drawing/2014/main" id="{74A54016-F406-783E-E989-464D75B2086B}"/>
              </a:ext>
            </a:extLst>
          </p:cNvPr>
          <p:cNvGrpSpPr/>
          <p:nvPr/>
        </p:nvGrpSpPr>
        <p:grpSpPr>
          <a:xfrm>
            <a:off x="1673442" y="1673370"/>
            <a:ext cx="397928" cy="449660"/>
            <a:chOff x="584925" y="922575"/>
            <a:chExt cx="415200" cy="502525"/>
          </a:xfrm>
          <a:solidFill>
            <a:srgbClr val="00B050"/>
          </a:solidFill>
        </p:grpSpPr>
        <p:sp>
          <p:nvSpPr>
            <p:cNvPr id="8" name="Google Shape;4760;p49">
              <a:extLst>
                <a:ext uri="{FF2B5EF4-FFF2-40B4-BE49-F238E27FC236}">
                  <a16:creationId xmlns:a16="http://schemas.microsoft.com/office/drawing/2014/main" id="{A466507D-9217-0E8C-A0F8-56B667E1FC4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9" name="Google Shape;4761;p49">
              <a:extLst>
                <a:ext uri="{FF2B5EF4-FFF2-40B4-BE49-F238E27FC236}">
                  <a16:creationId xmlns:a16="http://schemas.microsoft.com/office/drawing/2014/main" id="{F988A271-30AC-C459-C842-B02BA807D882}"/>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0" name="Google Shape;4762;p49">
              <a:extLst>
                <a:ext uri="{FF2B5EF4-FFF2-40B4-BE49-F238E27FC236}">
                  <a16:creationId xmlns:a16="http://schemas.microsoft.com/office/drawing/2014/main" id="{B481AF36-CCCA-2204-293A-5665D3D3F523}"/>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11" name="CasetăText 10">
            <a:extLst>
              <a:ext uri="{FF2B5EF4-FFF2-40B4-BE49-F238E27FC236}">
                <a16:creationId xmlns:a16="http://schemas.microsoft.com/office/drawing/2014/main" id="{E5619B81-C5A7-1F39-1E6B-2A2AC68FEB4C}"/>
              </a:ext>
            </a:extLst>
          </p:cNvPr>
          <p:cNvSpPr txBox="1"/>
          <p:nvPr/>
        </p:nvSpPr>
        <p:spPr>
          <a:xfrm>
            <a:off x="1367437" y="2128853"/>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60 documente plasate</a:t>
            </a:r>
            <a:endParaRPr lang="ro-RO" sz="900" dirty="0">
              <a:solidFill>
                <a:srgbClr val="00B050"/>
              </a:solidFill>
              <a:latin typeface="Barlow"/>
              <a:ea typeface="Barlow"/>
              <a:cs typeface="Barlow"/>
              <a:sym typeface="Barlow"/>
            </a:endParaRPr>
          </a:p>
        </p:txBody>
      </p:sp>
      <p:sp>
        <p:nvSpPr>
          <p:cNvPr id="12" name="Google Shape;4927;p49">
            <a:extLst>
              <a:ext uri="{FF2B5EF4-FFF2-40B4-BE49-F238E27FC236}">
                <a16:creationId xmlns:a16="http://schemas.microsoft.com/office/drawing/2014/main" id="{2DCD1DA5-4777-7A4C-3670-FB356290B1AC}"/>
              </a:ext>
            </a:extLst>
          </p:cNvPr>
          <p:cNvSpPr/>
          <p:nvPr/>
        </p:nvSpPr>
        <p:spPr>
          <a:xfrm>
            <a:off x="2933395" y="165220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13" name="CasetăText 12">
            <a:extLst>
              <a:ext uri="{FF2B5EF4-FFF2-40B4-BE49-F238E27FC236}">
                <a16:creationId xmlns:a16="http://schemas.microsoft.com/office/drawing/2014/main" id="{ED2D5CB8-27FD-8750-2CA3-5B323D037CF5}"/>
              </a:ext>
            </a:extLst>
          </p:cNvPr>
          <p:cNvSpPr txBox="1"/>
          <p:nvPr/>
        </p:nvSpPr>
        <p:spPr>
          <a:xfrm>
            <a:off x="2556857" y="2134676"/>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3" name="Google Shape;4734;p49">
            <a:extLst>
              <a:ext uri="{FF2B5EF4-FFF2-40B4-BE49-F238E27FC236}">
                <a16:creationId xmlns:a16="http://schemas.microsoft.com/office/drawing/2014/main" id="{E37F673D-3FF9-B0CB-9CA9-7C7A8E78FE05}"/>
              </a:ext>
            </a:extLst>
          </p:cNvPr>
          <p:cNvSpPr/>
          <p:nvPr/>
        </p:nvSpPr>
        <p:spPr>
          <a:xfrm>
            <a:off x="370923" y="27349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5" name="Google Shape;4734;p49">
            <a:extLst>
              <a:ext uri="{FF2B5EF4-FFF2-40B4-BE49-F238E27FC236}">
                <a16:creationId xmlns:a16="http://schemas.microsoft.com/office/drawing/2014/main" id="{0EE0FACF-340C-8302-86A1-57301F1FF691}"/>
              </a:ext>
            </a:extLst>
          </p:cNvPr>
          <p:cNvSpPr/>
          <p:nvPr/>
        </p:nvSpPr>
        <p:spPr>
          <a:xfrm>
            <a:off x="370923" y="3757326"/>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6" name="CasetăText 5">
            <a:extLst>
              <a:ext uri="{FF2B5EF4-FFF2-40B4-BE49-F238E27FC236}">
                <a16:creationId xmlns:a16="http://schemas.microsoft.com/office/drawing/2014/main" id="{8DE6411A-B4B3-F6EC-8589-4AEBB1EECEAC}"/>
              </a:ext>
            </a:extLst>
          </p:cNvPr>
          <p:cNvSpPr txBox="1"/>
          <p:nvPr/>
        </p:nvSpPr>
        <p:spPr>
          <a:xfrm>
            <a:off x="173468" y="3218283"/>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41 instituții sectorul Buiucani</a:t>
            </a:r>
            <a:endParaRPr lang="ro-RO" sz="900" dirty="0">
              <a:solidFill>
                <a:srgbClr val="0070C0"/>
              </a:solidFill>
              <a:latin typeface="Barlow"/>
              <a:ea typeface="Barlow"/>
              <a:cs typeface="Barlow"/>
              <a:sym typeface="Barlow"/>
            </a:endParaRPr>
          </a:p>
        </p:txBody>
      </p:sp>
      <p:sp>
        <p:nvSpPr>
          <p:cNvPr id="14" name="CasetăText 13">
            <a:extLst>
              <a:ext uri="{FF2B5EF4-FFF2-40B4-BE49-F238E27FC236}">
                <a16:creationId xmlns:a16="http://schemas.microsoft.com/office/drawing/2014/main" id="{D0625124-1AB3-747C-81D7-2B1145A73708}"/>
              </a:ext>
            </a:extLst>
          </p:cNvPr>
          <p:cNvSpPr txBox="1"/>
          <p:nvPr/>
        </p:nvSpPr>
        <p:spPr>
          <a:xfrm>
            <a:off x="173468" y="4226654"/>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35 instituții sectorul Centru</a:t>
            </a:r>
            <a:endParaRPr lang="ro-RO" sz="900" dirty="0">
              <a:solidFill>
                <a:srgbClr val="0070C0"/>
              </a:solidFill>
              <a:latin typeface="Barlow"/>
              <a:ea typeface="Barlow"/>
              <a:cs typeface="Barlow"/>
              <a:sym typeface="Barlow"/>
            </a:endParaRPr>
          </a:p>
        </p:txBody>
      </p:sp>
      <p:grpSp>
        <p:nvGrpSpPr>
          <p:cNvPr id="15" name="Google Shape;4759;p49">
            <a:extLst>
              <a:ext uri="{FF2B5EF4-FFF2-40B4-BE49-F238E27FC236}">
                <a16:creationId xmlns:a16="http://schemas.microsoft.com/office/drawing/2014/main" id="{C2F8C2B4-7618-22EE-B4B7-36609FF08F1A}"/>
              </a:ext>
            </a:extLst>
          </p:cNvPr>
          <p:cNvGrpSpPr/>
          <p:nvPr/>
        </p:nvGrpSpPr>
        <p:grpSpPr>
          <a:xfrm>
            <a:off x="1655890" y="2734908"/>
            <a:ext cx="397928" cy="449660"/>
            <a:chOff x="584925" y="922575"/>
            <a:chExt cx="415200" cy="502525"/>
          </a:xfrm>
          <a:solidFill>
            <a:srgbClr val="00B050"/>
          </a:solidFill>
        </p:grpSpPr>
        <p:sp>
          <p:nvSpPr>
            <p:cNvPr id="16" name="Google Shape;4760;p49">
              <a:extLst>
                <a:ext uri="{FF2B5EF4-FFF2-40B4-BE49-F238E27FC236}">
                  <a16:creationId xmlns:a16="http://schemas.microsoft.com/office/drawing/2014/main" id="{5C7C7AA0-A3CE-751C-41AA-AD72C61470F9}"/>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7" name="Google Shape;4761;p49">
              <a:extLst>
                <a:ext uri="{FF2B5EF4-FFF2-40B4-BE49-F238E27FC236}">
                  <a16:creationId xmlns:a16="http://schemas.microsoft.com/office/drawing/2014/main" id="{0FCEFD3D-CF57-8BD7-C80F-65D933D2B56A}"/>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8" name="Google Shape;4762;p49">
              <a:extLst>
                <a:ext uri="{FF2B5EF4-FFF2-40B4-BE49-F238E27FC236}">
                  <a16:creationId xmlns:a16="http://schemas.microsoft.com/office/drawing/2014/main" id="{E1ED25E1-831F-3F2E-C734-8B6BE45A330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19" name="Google Shape;4759;p49">
            <a:extLst>
              <a:ext uri="{FF2B5EF4-FFF2-40B4-BE49-F238E27FC236}">
                <a16:creationId xmlns:a16="http://schemas.microsoft.com/office/drawing/2014/main" id="{1340AA83-FE3D-1417-5788-2B2C7E0CC817}"/>
              </a:ext>
            </a:extLst>
          </p:cNvPr>
          <p:cNvGrpSpPr/>
          <p:nvPr/>
        </p:nvGrpSpPr>
        <p:grpSpPr>
          <a:xfrm>
            <a:off x="1656109" y="3779748"/>
            <a:ext cx="397928" cy="449660"/>
            <a:chOff x="584925" y="922575"/>
            <a:chExt cx="415200" cy="502525"/>
          </a:xfrm>
          <a:solidFill>
            <a:srgbClr val="00B050"/>
          </a:solidFill>
        </p:grpSpPr>
        <p:sp>
          <p:nvSpPr>
            <p:cNvPr id="20" name="Google Shape;4760;p49">
              <a:extLst>
                <a:ext uri="{FF2B5EF4-FFF2-40B4-BE49-F238E27FC236}">
                  <a16:creationId xmlns:a16="http://schemas.microsoft.com/office/drawing/2014/main" id="{BE6B562A-572E-F27A-7700-A2B3F3645EAE}"/>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1" name="Google Shape;4761;p49">
              <a:extLst>
                <a:ext uri="{FF2B5EF4-FFF2-40B4-BE49-F238E27FC236}">
                  <a16:creationId xmlns:a16="http://schemas.microsoft.com/office/drawing/2014/main" id="{4D809B97-56BC-FCF5-9FD7-AD698AF6FCF9}"/>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 name="Google Shape;4762;p49">
              <a:extLst>
                <a:ext uri="{FF2B5EF4-FFF2-40B4-BE49-F238E27FC236}">
                  <a16:creationId xmlns:a16="http://schemas.microsoft.com/office/drawing/2014/main" id="{3AA61FFA-A07E-B85E-FF2D-1E60C33C7DFD}"/>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 name="CasetăText 22">
            <a:extLst>
              <a:ext uri="{FF2B5EF4-FFF2-40B4-BE49-F238E27FC236}">
                <a16:creationId xmlns:a16="http://schemas.microsoft.com/office/drawing/2014/main" id="{CABAA7FC-C0BA-4DA0-8075-4E3E89C15CC0}"/>
              </a:ext>
            </a:extLst>
          </p:cNvPr>
          <p:cNvSpPr txBox="1"/>
          <p:nvPr/>
        </p:nvSpPr>
        <p:spPr>
          <a:xfrm>
            <a:off x="1288648" y="3216177"/>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41 documente plasate</a:t>
            </a:r>
            <a:endParaRPr lang="ro-RO" sz="900" dirty="0">
              <a:solidFill>
                <a:srgbClr val="00B050"/>
              </a:solidFill>
              <a:latin typeface="Barlow"/>
              <a:ea typeface="Barlow"/>
              <a:cs typeface="Barlow"/>
              <a:sym typeface="Barlow"/>
            </a:endParaRPr>
          </a:p>
        </p:txBody>
      </p:sp>
      <p:sp>
        <p:nvSpPr>
          <p:cNvPr id="24" name="CasetăText 23">
            <a:extLst>
              <a:ext uri="{FF2B5EF4-FFF2-40B4-BE49-F238E27FC236}">
                <a16:creationId xmlns:a16="http://schemas.microsoft.com/office/drawing/2014/main" id="{F517DB88-979E-19FF-AD61-2F78CFF837D8}"/>
              </a:ext>
            </a:extLst>
          </p:cNvPr>
          <p:cNvSpPr txBox="1"/>
          <p:nvPr/>
        </p:nvSpPr>
        <p:spPr>
          <a:xfrm>
            <a:off x="1288648" y="422747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35 documente plasate</a:t>
            </a:r>
            <a:endParaRPr lang="ro-RO" sz="900" dirty="0">
              <a:solidFill>
                <a:srgbClr val="00B050"/>
              </a:solidFill>
              <a:latin typeface="Barlow"/>
              <a:ea typeface="Barlow"/>
              <a:cs typeface="Barlow"/>
              <a:sym typeface="Barlow"/>
            </a:endParaRPr>
          </a:p>
        </p:txBody>
      </p:sp>
      <p:sp>
        <p:nvSpPr>
          <p:cNvPr id="25" name="Google Shape;4927;p49">
            <a:extLst>
              <a:ext uri="{FF2B5EF4-FFF2-40B4-BE49-F238E27FC236}">
                <a16:creationId xmlns:a16="http://schemas.microsoft.com/office/drawing/2014/main" id="{1502E020-2DE5-B466-E12B-47A38F5B4D40}"/>
              </a:ext>
            </a:extLst>
          </p:cNvPr>
          <p:cNvSpPr/>
          <p:nvPr/>
        </p:nvSpPr>
        <p:spPr>
          <a:xfrm>
            <a:off x="2933395" y="2731288"/>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6" name="Google Shape;4927;p49">
            <a:extLst>
              <a:ext uri="{FF2B5EF4-FFF2-40B4-BE49-F238E27FC236}">
                <a16:creationId xmlns:a16="http://schemas.microsoft.com/office/drawing/2014/main" id="{DB37C216-BB65-EDB8-041A-C9B41E1FF631}"/>
              </a:ext>
            </a:extLst>
          </p:cNvPr>
          <p:cNvSpPr/>
          <p:nvPr/>
        </p:nvSpPr>
        <p:spPr>
          <a:xfrm>
            <a:off x="2933395" y="3774371"/>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7" name="CasetăText 26">
            <a:extLst>
              <a:ext uri="{FF2B5EF4-FFF2-40B4-BE49-F238E27FC236}">
                <a16:creationId xmlns:a16="http://schemas.microsoft.com/office/drawing/2014/main" id="{B8D56F6D-9676-4B05-BDDA-E837FAD0DB0A}"/>
              </a:ext>
            </a:extLst>
          </p:cNvPr>
          <p:cNvSpPr txBox="1"/>
          <p:nvPr/>
        </p:nvSpPr>
        <p:spPr>
          <a:xfrm>
            <a:off x="2556857" y="320919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8" name="CasetăText 27">
            <a:extLst>
              <a:ext uri="{FF2B5EF4-FFF2-40B4-BE49-F238E27FC236}">
                <a16:creationId xmlns:a16="http://schemas.microsoft.com/office/drawing/2014/main" id="{3F1FD4DB-ABF2-F156-2ED3-057EB43BCB48}"/>
              </a:ext>
            </a:extLst>
          </p:cNvPr>
          <p:cNvSpPr txBox="1"/>
          <p:nvPr/>
        </p:nvSpPr>
        <p:spPr>
          <a:xfrm>
            <a:off x="2556857" y="4218401"/>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5" name="CasetăText 2284">
            <a:extLst>
              <a:ext uri="{FF2B5EF4-FFF2-40B4-BE49-F238E27FC236}">
                <a16:creationId xmlns:a16="http://schemas.microsoft.com/office/drawing/2014/main" id="{292E0F0C-AE97-DD25-5E85-8AA21B8A0CA9}"/>
              </a:ext>
            </a:extLst>
          </p:cNvPr>
          <p:cNvSpPr txBox="1"/>
          <p:nvPr/>
        </p:nvSpPr>
        <p:spPr>
          <a:xfrm>
            <a:off x="6800630" y="2141654"/>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6" name="Google Shape;4734;p49">
            <a:extLst>
              <a:ext uri="{FF2B5EF4-FFF2-40B4-BE49-F238E27FC236}">
                <a16:creationId xmlns:a16="http://schemas.microsoft.com/office/drawing/2014/main" id="{D99D1240-E9DC-EEC6-FC67-85183EE5EBE2}"/>
              </a:ext>
            </a:extLst>
          </p:cNvPr>
          <p:cNvSpPr/>
          <p:nvPr/>
        </p:nvSpPr>
        <p:spPr>
          <a:xfrm>
            <a:off x="4614696" y="2741887"/>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287" name="Google Shape;4734;p49">
            <a:extLst>
              <a:ext uri="{FF2B5EF4-FFF2-40B4-BE49-F238E27FC236}">
                <a16:creationId xmlns:a16="http://schemas.microsoft.com/office/drawing/2014/main" id="{AA1DFE69-2259-752F-1AFF-3C352D5DE51D}"/>
              </a:ext>
            </a:extLst>
          </p:cNvPr>
          <p:cNvSpPr/>
          <p:nvPr/>
        </p:nvSpPr>
        <p:spPr>
          <a:xfrm>
            <a:off x="4614696" y="3764304"/>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grpSp>
        <p:nvGrpSpPr>
          <p:cNvPr id="2288" name="Google Shape;4759;p49">
            <a:extLst>
              <a:ext uri="{FF2B5EF4-FFF2-40B4-BE49-F238E27FC236}">
                <a16:creationId xmlns:a16="http://schemas.microsoft.com/office/drawing/2014/main" id="{073CEE62-90EB-7E69-BD80-94153C54C146}"/>
              </a:ext>
            </a:extLst>
          </p:cNvPr>
          <p:cNvGrpSpPr/>
          <p:nvPr/>
        </p:nvGrpSpPr>
        <p:grpSpPr>
          <a:xfrm>
            <a:off x="5899663" y="2741886"/>
            <a:ext cx="397928" cy="449660"/>
            <a:chOff x="584925" y="922575"/>
            <a:chExt cx="415200" cy="502525"/>
          </a:xfrm>
          <a:solidFill>
            <a:srgbClr val="00B050"/>
          </a:solidFill>
        </p:grpSpPr>
        <p:sp>
          <p:nvSpPr>
            <p:cNvPr id="2289" name="Google Shape;4760;p49">
              <a:extLst>
                <a:ext uri="{FF2B5EF4-FFF2-40B4-BE49-F238E27FC236}">
                  <a16:creationId xmlns:a16="http://schemas.microsoft.com/office/drawing/2014/main" id="{5A0354AF-B553-0270-30AA-501777783A58}"/>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0" name="Google Shape;4761;p49">
              <a:extLst>
                <a:ext uri="{FF2B5EF4-FFF2-40B4-BE49-F238E27FC236}">
                  <a16:creationId xmlns:a16="http://schemas.microsoft.com/office/drawing/2014/main" id="{F03BBDD7-1477-6961-1FD8-8647D81615B0}"/>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1" name="Google Shape;4762;p49">
              <a:extLst>
                <a:ext uri="{FF2B5EF4-FFF2-40B4-BE49-F238E27FC236}">
                  <a16:creationId xmlns:a16="http://schemas.microsoft.com/office/drawing/2014/main" id="{ECA9DFEE-DA9A-3C56-928E-0F4E4D8E72F9}"/>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2292" name="Google Shape;4759;p49">
            <a:extLst>
              <a:ext uri="{FF2B5EF4-FFF2-40B4-BE49-F238E27FC236}">
                <a16:creationId xmlns:a16="http://schemas.microsoft.com/office/drawing/2014/main" id="{8C303986-EEA4-E4CF-8DC3-32F8DEEA943E}"/>
              </a:ext>
            </a:extLst>
          </p:cNvPr>
          <p:cNvGrpSpPr/>
          <p:nvPr/>
        </p:nvGrpSpPr>
        <p:grpSpPr>
          <a:xfrm>
            <a:off x="5899882" y="3786726"/>
            <a:ext cx="397928" cy="449660"/>
            <a:chOff x="584925" y="922575"/>
            <a:chExt cx="415200" cy="502525"/>
          </a:xfrm>
          <a:solidFill>
            <a:srgbClr val="00B050"/>
          </a:solidFill>
        </p:grpSpPr>
        <p:sp>
          <p:nvSpPr>
            <p:cNvPr id="2293" name="Google Shape;4760;p49">
              <a:extLst>
                <a:ext uri="{FF2B5EF4-FFF2-40B4-BE49-F238E27FC236}">
                  <a16:creationId xmlns:a16="http://schemas.microsoft.com/office/drawing/2014/main" id="{A91884FB-68C7-9F58-9907-04CFEF40257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6" name="Google Shape;4761;p49">
              <a:extLst>
                <a:ext uri="{FF2B5EF4-FFF2-40B4-BE49-F238E27FC236}">
                  <a16:creationId xmlns:a16="http://schemas.microsoft.com/office/drawing/2014/main" id="{389B9EA5-8917-C4EF-4596-B7E3BFBBC03E}"/>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8" name="Google Shape;4762;p49">
              <a:extLst>
                <a:ext uri="{FF2B5EF4-FFF2-40B4-BE49-F238E27FC236}">
                  <a16:creationId xmlns:a16="http://schemas.microsoft.com/office/drawing/2014/main" id="{C01251EF-0C67-D59F-8B5B-65FD5B2521D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299" name="Google Shape;4927;p49">
            <a:extLst>
              <a:ext uri="{FF2B5EF4-FFF2-40B4-BE49-F238E27FC236}">
                <a16:creationId xmlns:a16="http://schemas.microsoft.com/office/drawing/2014/main" id="{5382055A-DDEE-5729-A8B9-175C8B713FF0}"/>
              </a:ext>
            </a:extLst>
          </p:cNvPr>
          <p:cNvSpPr/>
          <p:nvPr/>
        </p:nvSpPr>
        <p:spPr>
          <a:xfrm>
            <a:off x="7177168" y="2738266"/>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0" name="Google Shape;4927;p49">
            <a:extLst>
              <a:ext uri="{FF2B5EF4-FFF2-40B4-BE49-F238E27FC236}">
                <a16:creationId xmlns:a16="http://schemas.microsoft.com/office/drawing/2014/main" id="{E5BBA4C2-3D05-D102-270C-30EA719FC77D}"/>
              </a:ext>
            </a:extLst>
          </p:cNvPr>
          <p:cNvSpPr/>
          <p:nvPr/>
        </p:nvSpPr>
        <p:spPr>
          <a:xfrm>
            <a:off x="7177168" y="378134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1" name="CasetăText 2300">
            <a:extLst>
              <a:ext uri="{FF2B5EF4-FFF2-40B4-BE49-F238E27FC236}">
                <a16:creationId xmlns:a16="http://schemas.microsoft.com/office/drawing/2014/main" id="{D294F491-3F84-5D3B-D0D5-EB505778A2F5}"/>
              </a:ext>
            </a:extLst>
          </p:cNvPr>
          <p:cNvSpPr txBox="1"/>
          <p:nvPr/>
        </p:nvSpPr>
        <p:spPr>
          <a:xfrm>
            <a:off x="6800630" y="3216177"/>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2" name="CasetăText 2301">
            <a:extLst>
              <a:ext uri="{FF2B5EF4-FFF2-40B4-BE49-F238E27FC236}">
                <a16:creationId xmlns:a16="http://schemas.microsoft.com/office/drawing/2014/main" id="{2FEFA7AC-D083-94EF-DBB7-CD414F40BC03}"/>
              </a:ext>
            </a:extLst>
          </p:cNvPr>
          <p:cNvSpPr txBox="1"/>
          <p:nvPr/>
        </p:nvSpPr>
        <p:spPr>
          <a:xfrm>
            <a:off x="6800630" y="422537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3" name="CasetăText 2302">
            <a:extLst>
              <a:ext uri="{FF2B5EF4-FFF2-40B4-BE49-F238E27FC236}">
                <a16:creationId xmlns:a16="http://schemas.microsoft.com/office/drawing/2014/main" id="{0A96070C-5376-9DC8-7741-5857F0BB6791}"/>
              </a:ext>
            </a:extLst>
          </p:cNvPr>
          <p:cNvSpPr txBox="1"/>
          <p:nvPr/>
        </p:nvSpPr>
        <p:spPr>
          <a:xfrm>
            <a:off x="5556591" y="321526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50 documente plasate</a:t>
            </a:r>
            <a:endParaRPr lang="ro-RO" sz="900" dirty="0">
              <a:solidFill>
                <a:srgbClr val="00B050"/>
              </a:solidFill>
              <a:latin typeface="Barlow"/>
              <a:ea typeface="Barlow"/>
              <a:cs typeface="Barlow"/>
              <a:sym typeface="Barlow"/>
            </a:endParaRPr>
          </a:p>
        </p:txBody>
      </p:sp>
      <p:sp>
        <p:nvSpPr>
          <p:cNvPr id="2304" name="CasetăText 2303">
            <a:extLst>
              <a:ext uri="{FF2B5EF4-FFF2-40B4-BE49-F238E27FC236}">
                <a16:creationId xmlns:a16="http://schemas.microsoft.com/office/drawing/2014/main" id="{E0C7D963-E438-B8F7-44F5-994DF6B94E52}"/>
              </a:ext>
            </a:extLst>
          </p:cNvPr>
          <p:cNvSpPr txBox="1"/>
          <p:nvPr/>
        </p:nvSpPr>
        <p:spPr>
          <a:xfrm>
            <a:off x="4455765" y="3218282"/>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50 instituții sectorul </a:t>
            </a:r>
            <a:r>
              <a:rPr lang="ro-RO" sz="900" b="1" dirty="0" err="1">
                <a:solidFill>
                  <a:srgbClr val="0070C0"/>
                </a:solidFill>
                <a:latin typeface="Times New Roman" panose="02020603050405020304" pitchFamily="18" charset="0"/>
                <a:ea typeface="Calibri" panose="020F0502020204030204" pitchFamily="34" charset="0"/>
              </a:rPr>
              <a:t>Rîșcani</a:t>
            </a:r>
            <a:endParaRPr lang="ro-RO" sz="900" dirty="0">
              <a:solidFill>
                <a:srgbClr val="0070C0"/>
              </a:solidFill>
              <a:latin typeface="Barlow"/>
              <a:ea typeface="Barlow"/>
              <a:cs typeface="Barlow"/>
              <a:sym typeface="Barlow"/>
            </a:endParaRPr>
          </a:p>
        </p:txBody>
      </p:sp>
      <p:sp>
        <p:nvSpPr>
          <p:cNvPr id="2305" name="CasetăText 2304">
            <a:extLst>
              <a:ext uri="{FF2B5EF4-FFF2-40B4-BE49-F238E27FC236}">
                <a16:creationId xmlns:a16="http://schemas.microsoft.com/office/drawing/2014/main" id="{C4C846FC-F97D-0AE3-B1B1-CF760EFF4A06}"/>
              </a:ext>
            </a:extLst>
          </p:cNvPr>
          <p:cNvSpPr txBox="1"/>
          <p:nvPr/>
        </p:nvSpPr>
        <p:spPr>
          <a:xfrm>
            <a:off x="4614696" y="4247289"/>
            <a:ext cx="1115180" cy="2308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59 IPLT</a:t>
            </a:r>
            <a:endParaRPr lang="ro-RO" sz="900" dirty="0">
              <a:solidFill>
                <a:srgbClr val="0070C0"/>
              </a:solidFill>
              <a:latin typeface="Barlow"/>
              <a:ea typeface="Barlow"/>
              <a:cs typeface="Barlow"/>
              <a:sym typeface="Barlow"/>
            </a:endParaRPr>
          </a:p>
        </p:txBody>
      </p:sp>
      <p:sp>
        <p:nvSpPr>
          <p:cNvPr id="2306" name="CasetăText 2305">
            <a:extLst>
              <a:ext uri="{FF2B5EF4-FFF2-40B4-BE49-F238E27FC236}">
                <a16:creationId xmlns:a16="http://schemas.microsoft.com/office/drawing/2014/main" id="{A22A2CEF-B5DC-B47E-7EC9-FE5F2D43DF1A}"/>
              </a:ext>
            </a:extLst>
          </p:cNvPr>
          <p:cNvSpPr txBox="1"/>
          <p:nvPr/>
        </p:nvSpPr>
        <p:spPr>
          <a:xfrm>
            <a:off x="5556591" y="422829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59 documente plasate</a:t>
            </a:r>
            <a:endParaRPr lang="ro-RO" sz="900" dirty="0">
              <a:solidFill>
                <a:srgbClr val="00B050"/>
              </a:solidFill>
              <a:latin typeface="Barlow"/>
              <a:ea typeface="Barlow"/>
              <a:cs typeface="Barlow"/>
              <a:sym typeface="Barlow"/>
            </a:endParaRPr>
          </a:p>
        </p:txBody>
      </p:sp>
      <p:sp>
        <p:nvSpPr>
          <p:cNvPr id="2307" name="Google Shape;4734;p49">
            <a:extLst>
              <a:ext uri="{FF2B5EF4-FFF2-40B4-BE49-F238E27FC236}">
                <a16:creationId xmlns:a16="http://schemas.microsoft.com/office/drawing/2014/main" id="{C2A9A38A-9BB6-28C3-AE4C-10EA09C6082F}"/>
              </a:ext>
            </a:extLst>
          </p:cNvPr>
          <p:cNvSpPr/>
          <p:nvPr/>
        </p:nvSpPr>
        <p:spPr>
          <a:xfrm>
            <a:off x="4572000" y="1670891"/>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308" name="CasetăText 2307">
            <a:extLst>
              <a:ext uri="{FF2B5EF4-FFF2-40B4-BE49-F238E27FC236}">
                <a16:creationId xmlns:a16="http://schemas.microsoft.com/office/drawing/2014/main" id="{CF767F96-F7F5-2B55-5455-743CAEB71B40}"/>
              </a:ext>
            </a:extLst>
          </p:cNvPr>
          <p:cNvSpPr txBox="1"/>
          <p:nvPr/>
        </p:nvSpPr>
        <p:spPr>
          <a:xfrm>
            <a:off x="4401181" y="2126497"/>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30 instituții sectorul </a:t>
            </a:r>
            <a:r>
              <a:rPr lang="ro-RO" sz="900" b="1" dirty="0" err="1">
                <a:solidFill>
                  <a:srgbClr val="0070C0"/>
                </a:solidFill>
                <a:latin typeface="Times New Roman" panose="02020603050405020304" pitchFamily="18" charset="0"/>
                <a:ea typeface="Calibri" panose="020F0502020204030204" pitchFamily="34" charset="0"/>
              </a:rPr>
              <a:t>Ciocana</a:t>
            </a:r>
            <a:endParaRPr lang="ro-RO" sz="900" dirty="0">
              <a:solidFill>
                <a:srgbClr val="0070C0"/>
              </a:solidFill>
              <a:latin typeface="Barlow"/>
              <a:ea typeface="Barlow"/>
              <a:cs typeface="Barlow"/>
              <a:sym typeface="Barlow"/>
            </a:endParaRPr>
          </a:p>
        </p:txBody>
      </p:sp>
      <p:grpSp>
        <p:nvGrpSpPr>
          <p:cNvPr id="2309" name="Google Shape;4759;p49">
            <a:extLst>
              <a:ext uri="{FF2B5EF4-FFF2-40B4-BE49-F238E27FC236}">
                <a16:creationId xmlns:a16="http://schemas.microsoft.com/office/drawing/2014/main" id="{394B001B-4B89-C59A-3EA7-66E1D7C1A38F}"/>
              </a:ext>
            </a:extLst>
          </p:cNvPr>
          <p:cNvGrpSpPr/>
          <p:nvPr/>
        </p:nvGrpSpPr>
        <p:grpSpPr>
          <a:xfrm>
            <a:off x="5892425" y="1670890"/>
            <a:ext cx="397928" cy="449660"/>
            <a:chOff x="584925" y="922575"/>
            <a:chExt cx="415200" cy="502525"/>
          </a:xfrm>
          <a:solidFill>
            <a:srgbClr val="00B050"/>
          </a:solidFill>
        </p:grpSpPr>
        <p:sp>
          <p:nvSpPr>
            <p:cNvPr id="2310" name="Google Shape;4760;p49">
              <a:extLst>
                <a:ext uri="{FF2B5EF4-FFF2-40B4-BE49-F238E27FC236}">
                  <a16:creationId xmlns:a16="http://schemas.microsoft.com/office/drawing/2014/main" id="{1F7EF272-9E24-D842-6329-6FE36A5B9711}"/>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1" name="Google Shape;4761;p49">
              <a:extLst>
                <a:ext uri="{FF2B5EF4-FFF2-40B4-BE49-F238E27FC236}">
                  <a16:creationId xmlns:a16="http://schemas.microsoft.com/office/drawing/2014/main" id="{DBEC9C17-E48D-6D04-6CFE-36B9FF890934}"/>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2" name="Google Shape;4762;p49">
              <a:extLst>
                <a:ext uri="{FF2B5EF4-FFF2-40B4-BE49-F238E27FC236}">
                  <a16:creationId xmlns:a16="http://schemas.microsoft.com/office/drawing/2014/main" id="{D76C531E-56D7-540D-A0F9-78E994ABD0AE}"/>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13" name="CasetăText 2312">
            <a:extLst>
              <a:ext uri="{FF2B5EF4-FFF2-40B4-BE49-F238E27FC236}">
                <a16:creationId xmlns:a16="http://schemas.microsoft.com/office/drawing/2014/main" id="{933C7AD6-F17E-7802-ADBF-36891C7BC6C5}"/>
              </a:ext>
            </a:extLst>
          </p:cNvPr>
          <p:cNvSpPr txBox="1"/>
          <p:nvPr/>
        </p:nvSpPr>
        <p:spPr>
          <a:xfrm>
            <a:off x="5516361" y="212449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30 documente plasate</a:t>
            </a:r>
            <a:endParaRPr lang="ro-RO" sz="900" dirty="0">
              <a:solidFill>
                <a:srgbClr val="00B050"/>
              </a:solidFill>
              <a:latin typeface="Barlow"/>
              <a:ea typeface="Barlow"/>
              <a:cs typeface="Barlow"/>
              <a:sym typeface="Barlow"/>
            </a:endParaRPr>
          </a:p>
        </p:txBody>
      </p:sp>
      <p:sp>
        <p:nvSpPr>
          <p:cNvPr id="2314" name="Google Shape;4927;p49">
            <a:extLst>
              <a:ext uri="{FF2B5EF4-FFF2-40B4-BE49-F238E27FC236}">
                <a16:creationId xmlns:a16="http://schemas.microsoft.com/office/drawing/2014/main" id="{A372460A-B0F9-505A-E5C2-0FA189F354E1}"/>
              </a:ext>
            </a:extLst>
          </p:cNvPr>
          <p:cNvSpPr/>
          <p:nvPr/>
        </p:nvSpPr>
        <p:spPr>
          <a:xfrm>
            <a:off x="7175823" y="1674287"/>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Tree>
    <p:extLst>
      <p:ext uri="{BB962C8B-B14F-4D97-AF65-F5344CB8AC3E}">
        <p14:creationId xmlns:p14="http://schemas.microsoft.com/office/powerpoint/2010/main" val="212281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39"/>
          <p:cNvSpPr txBox="1">
            <a:spLocks noGrp="1"/>
          </p:cNvSpPr>
          <p:nvPr>
            <p:ph type="title"/>
          </p:nvPr>
        </p:nvSpPr>
        <p:spPr>
          <a:xfrm>
            <a:off x="370924" y="671651"/>
            <a:ext cx="7859216" cy="1082700"/>
          </a:xfrm>
          <a:prstGeom prst="rect">
            <a:avLst/>
          </a:prstGeom>
        </p:spPr>
        <p:txBody>
          <a:bodyPr spcFirstLastPara="1" wrap="square" lIns="0" tIns="0" rIns="0" bIns="0" anchor="t" anchorCtr="0">
            <a:noAutofit/>
          </a:bodyPr>
          <a:lstStyle/>
          <a:p>
            <a:r>
              <a:rPr lang="ro-RO"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a:sym typeface="Arial"/>
              </a:rPr>
              <a:t>Lista tuturor bunurilor donate instituției </a:t>
            </a:r>
            <a:endParaRPr lang="ro-RO" sz="3000" dirty="0">
              <a:solidFill>
                <a:srgbClr val="00B0F0"/>
              </a:solidFill>
              <a:effectLst>
                <a:outerShdw blurRad="38100" dist="38100" dir="2700000" algn="tl">
                  <a:srgbClr val="000000">
                    <a:alpha val="43137"/>
                  </a:srgbClr>
                </a:outerShdw>
              </a:effectLst>
              <a:latin typeface="Times New Roman" panose="02020603050405020304" pitchFamily="18" charset="0"/>
              <a:ea typeface="Barlow"/>
              <a:cs typeface="Times New Roman" panose="02020603050405020304" pitchFamily="18" charset="0"/>
              <a:sym typeface="Barlow"/>
            </a:endParaRPr>
          </a:p>
        </p:txBody>
      </p:sp>
      <p:sp>
        <p:nvSpPr>
          <p:cNvPr id="2295" name="Google Shape;2295;p3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defTabSz="914378"/>
            <a:fld id="{00000000-1234-1234-1234-123412341234}" type="slidenum">
              <a:rPr lang="en" kern="0">
                <a:solidFill>
                  <a:srgbClr val="FFFFFF"/>
                </a:solidFill>
              </a:rPr>
              <a:pPr defTabSz="914378"/>
              <a:t>11</a:t>
            </a:fld>
            <a:endParaRPr kern="0">
              <a:solidFill>
                <a:srgbClr val="FFFFFF"/>
              </a:solidFill>
            </a:endParaRPr>
          </a:p>
        </p:txBody>
      </p:sp>
      <p:sp>
        <p:nvSpPr>
          <p:cNvPr id="30" name="Rectangle 29"/>
          <p:cNvSpPr/>
          <p:nvPr/>
        </p:nvSpPr>
        <p:spPr>
          <a:xfrm>
            <a:off x="3827860" y="4871050"/>
            <a:ext cx="864339" cy="215444"/>
          </a:xfrm>
          <a:prstGeom prst="rect">
            <a:avLst/>
          </a:prstGeom>
        </p:spPr>
        <p:txBody>
          <a:bodyPr wrap="none">
            <a:spAutoFit/>
          </a:bodyPr>
          <a:lstStyle/>
          <a:p>
            <a:pPr defTabSz="914378"/>
            <a:r>
              <a:rPr lang="ro-RO" sz="800" b="1" dirty="0">
                <a:solidFill>
                  <a:srgbClr val="007BB9">
                    <a:lumMod val="50000"/>
                  </a:srgbClr>
                </a:solidFill>
                <a:latin typeface="Barlow"/>
                <a:ea typeface="Barlow"/>
                <a:cs typeface="Barlow"/>
                <a:sym typeface="Barlow"/>
              </a:rPr>
              <a:t>Chișinău   2023</a:t>
            </a:r>
          </a:p>
        </p:txBody>
      </p:sp>
      <p:sp>
        <p:nvSpPr>
          <p:cNvPr id="2" name="Google Shape;4734;p49">
            <a:extLst>
              <a:ext uri="{FF2B5EF4-FFF2-40B4-BE49-F238E27FC236}">
                <a16:creationId xmlns:a16="http://schemas.microsoft.com/office/drawing/2014/main" id="{CCBE15C8-E845-DEC6-62D9-859684779357}"/>
              </a:ext>
            </a:extLst>
          </p:cNvPr>
          <p:cNvSpPr/>
          <p:nvPr/>
        </p:nvSpPr>
        <p:spPr>
          <a:xfrm>
            <a:off x="374522" y="16522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4" name="CasetăText 3">
            <a:extLst>
              <a:ext uri="{FF2B5EF4-FFF2-40B4-BE49-F238E27FC236}">
                <a16:creationId xmlns:a16="http://schemas.microsoft.com/office/drawing/2014/main" id="{FE847FE6-A28B-B6FE-9498-6F2856D4A393}"/>
              </a:ext>
            </a:extLst>
          </p:cNvPr>
          <p:cNvSpPr txBox="1"/>
          <p:nvPr/>
        </p:nvSpPr>
        <p:spPr>
          <a:xfrm>
            <a:off x="252258" y="2123030"/>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60 instituții sectorul Botanica</a:t>
            </a:r>
            <a:endParaRPr lang="ro-RO" sz="900" dirty="0">
              <a:solidFill>
                <a:srgbClr val="0070C0"/>
              </a:solidFill>
              <a:latin typeface="Barlow"/>
              <a:ea typeface="Barlow"/>
              <a:cs typeface="Barlow"/>
              <a:sym typeface="Barlow"/>
            </a:endParaRPr>
          </a:p>
        </p:txBody>
      </p:sp>
      <p:grpSp>
        <p:nvGrpSpPr>
          <p:cNvPr id="7" name="Google Shape;4759;p49">
            <a:extLst>
              <a:ext uri="{FF2B5EF4-FFF2-40B4-BE49-F238E27FC236}">
                <a16:creationId xmlns:a16="http://schemas.microsoft.com/office/drawing/2014/main" id="{74A54016-F406-783E-E989-464D75B2086B}"/>
              </a:ext>
            </a:extLst>
          </p:cNvPr>
          <p:cNvGrpSpPr/>
          <p:nvPr/>
        </p:nvGrpSpPr>
        <p:grpSpPr>
          <a:xfrm>
            <a:off x="1673442" y="1673370"/>
            <a:ext cx="397928" cy="449660"/>
            <a:chOff x="584925" y="922575"/>
            <a:chExt cx="415200" cy="502525"/>
          </a:xfrm>
          <a:solidFill>
            <a:srgbClr val="00B050"/>
          </a:solidFill>
        </p:grpSpPr>
        <p:sp>
          <p:nvSpPr>
            <p:cNvPr id="8" name="Google Shape;4760;p49">
              <a:extLst>
                <a:ext uri="{FF2B5EF4-FFF2-40B4-BE49-F238E27FC236}">
                  <a16:creationId xmlns:a16="http://schemas.microsoft.com/office/drawing/2014/main" id="{A466507D-9217-0E8C-A0F8-56B667E1FC4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9" name="Google Shape;4761;p49">
              <a:extLst>
                <a:ext uri="{FF2B5EF4-FFF2-40B4-BE49-F238E27FC236}">
                  <a16:creationId xmlns:a16="http://schemas.microsoft.com/office/drawing/2014/main" id="{F988A271-30AC-C459-C842-B02BA807D882}"/>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0" name="Google Shape;4762;p49">
              <a:extLst>
                <a:ext uri="{FF2B5EF4-FFF2-40B4-BE49-F238E27FC236}">
                  <a16:creationId xmlns:a16="http://schemas.microsoft.com/office/drawing/2014/main" id="{B481AF36-CCCA-2204-293A-5665D3D3F523}"/>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11" name="CasetăText 10">
            <a:extLst>
              <a:ext uri="{FF2B5EF4-FFF2-40B4-BE49-F238E27FC236}">
                <a16:creationId xmlns:a16="http://schemas.microsoft.com/office/drawing/2014/main" id="{E5619B81-C5A7-1F39-1E6B-2A2AC68FEB4C}"/>
              </a:ext>
            </a:extLst>
          </p:cNvPr>
          <p:cNvSpPr txBox="1"/>
          <p:nvPr/>
        </p:nvSpPr>
        <p:spPr>
          <a:xfrm>
            <a:off x="1367437" y="2128853"/>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60 documente plasate</a:t>
            </a:r>
            <a:endParaRPr lang="ro-RO" sz="900" dirty="0">
              <a:solidFill>
                <a:srgbClr val="00B050"/>
              </a:solidFill>
              <a:latin typeface="Barlow"/>
              <a:ea typeface="Barlow"/>
              <a:cs typeface="Barlow"/>
              <a:sym typeface="Barlow"/>
            </a:endParaRPr>
          </a:p>
        </p:txBody>
      </p:sp>
      <p:sp>
        <p:nvSpPr>
          <p:cNvPr id="12" name="Google Shape;4927;p49">
            <a:extLst>
              <a:ext uri="{FF2B5EF4-FFF2-40B4-BE49-F238E27FC236}">
                <a16:creationId xmlns:a16="http://schemas.microsoft.com/office/drawing/2014/main" id="{2DCD1DA5-4777-7A4C-3670-FB356290B1AC}"/>
              </a:ext>
            </a:extLst>
          </p:cNvPr>
          <p:cNvSpPr/>
          <p:nvPr/>
        </p:nvSpPr>
        <p:spPr>
          <a:xfrm>
            <a:off x="2933395" y="165220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13" name="CasetăText 12">
            <a:extLst>
              <a:ext uri="{FF2B5EF4-FFF2-40B4-BE49-F238E27FC236}">
                <a16:creationId xmlns:a16="http://schemas.microsoft.com/office/drawing/2014/main" id="{ED2D5CB8-27FD-8750-2CA3-5B323D037CF5}"/>
              </a:ext>
            </a:extLst>
          </p:cNvPr>
          <p:cNvSpPr txBox="1"/>
          <p:nvPr/>
        </p:nvSpPr>
        <p:spPr>
          <a:xfrm>
            <a:off x="2556857" y="2134676"/>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3" name="Google Shape;4734;p49">
            <a:extLst>
              <a:ext uri="{FF2B5EF4-FFF2-40B4-BE49-F238E27FC236}">
                <a16:creationId xmlns:a16="http://schemas.microsoft.com/office/drawing/2014/main" id="{E37F673D-3FF9-B0CB-9CA9-7C7A8E78FE05}"/>
              </a:ext>
            </a:extLst>
          </p:cNvPr>
          <p:cNvSpPr/>
          <p:nvPr/>
        </p:nvSpPr>
        <p:spPr>
          <a:xfrm>
            <a:off x="370923" y="27349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5" name="Google Shape;4734;p49">
            <a:extLst>
              <a:ext uri="{FF2B5EF4-FFF2-40B4-BE49-F238E27FC236}">
                <a16:creationId xmlns:a16="http://schemas.microsoft.com/office/drawing/2014/main" id="{0EE0FACF-340C-8302-86A1-57301F1FF691}"/>
              </a:ext>
            </a:extLst>
          </p:cNvPr>
          <p:cNvSpPr/>
          <p:nvPr/>
        </p:nvSpPr>
        <p:spPr>
          <a:xfrm>
            <a:off x="370923" y="3757326"/>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6" name="CasetăText 5">
            <a:extLst>
              <a:ext uri="{FF2B5EF4-FFF2-40B4-BE49-F238E27FC236}">
                <a16:creationId xmlns:a16="http://schemas.microsoft.com/office/drawing/2014/main" id="{8DE6411A-B4B3-F6EC-8589-4AEBB1EECEAC}"/>
              </a:ext>
            </a:extLst>
          </p:cNvPr>
          <p:cNvSpPr txBox="1"/>
          <p:nvPr/>
        </p:nvSpPr>
        <p:spPr>
          <a:xfrm>
            <a:off x="173468" y="3218283"/>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41 instituții sectorul Buiucani</a:t>
            </a:r>
            <a:endParaRPr lang="ro-RO" sz="900" dirty="0">
              <a:solidFill>
                <a:srgbClr val="0070C0"/>
              </a:solidFill>
              <a:latin typeface="Barlow"/>
              <a:ea typeface="Barlow"/>
              <a:cs typeface="Barlow"/>
              <a:sym typeface="Barlow"/>
            </a:endParaRPr>
          </a:p>
        </p:txBody>
      </p:sp>
      <p:sp>
        <p:nvSpPr>
          <p:cNvPr id="14" name="CasetăText 13">
            <a:extLst>
              <a:ext uri="{FF2B5EF4-FFF2-40B4-BE49-F238E27FC236}">
                <a16:creationId xmlns:a16="http://schemas.microsoft.com/office/drawing/2014/main" id="{D0625124-1AB3-747C-81D7-2B1145A73708}"/>
              </a:ext>
            </a:extLst>
          </p:cNvPr>
          <p:cNvSpPr txBox="1"/>
          <p:nvPr/>
        </p:nvSpPr>
        <p:spPr>
          <a:xfrm>
            <a:off x="173468" y="4226654"/>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35 instituții sectorul Centru</a:t>
            </a:r>
            <a:endParaRPr lang="ro-RO" sz="900" dirty="0">
              <a:solidFill>
                <a:srgbClr val="0070C0"/>
              </a:solidFill>
              <a:latin typeface="Barlow"/>
              <a:ea typeface="Barlow"/>
              <a:cs typeface="Barlow"/>
              <a:sym typeface="Barlow"/>
            </a:endParaRPr>
          </a:p>
        </p:txBody>
      </p:sp>
      <p:grpSp>
        <p:nvGrpSpPr>
          <p:cNvPr id="15" name="Google Shape;4759;p49">
            <a:extLst>
              <a:ext uri="{FF2B5EF4-FFF2-40B4-BE49-F238E27FC236}">
                <a16:creationId xmlns:a16="http://schemas.microsoft.com/office/drawing/2014/main" id="{C2F8C2B4-7618-22EE-B4B7-36609FF08F1A}"/>
              </a:ext>
            </a:extLst>
          </p:cNvPr>
          <p:cNvGrpSpPr/>
          <p:nvPr/>
        </p:nvGrpSpPr>
        <p:grpSpPr>
          <a:xfrm>
            <a:off x="1655890" y="2734908"/>
            <a:ext cx="397928" cy="449660"/>
            <a:chOff x="584925" y="922575"/>
            <a:chExt cx="415200" cy="502525"/>
          </a:xfrm>
          <a:solidFill>
            <a:srgbClr val="00B050"/>
          </a:solidFill>
        </p:grpSpPr>
        <p:sp>
          <p:nvSpPr>
            <p:cNvPr id="16" name="Google Shape;4760;p49">
              <a:extLst>
                <a:ext uri="{FF2B5EF4-FFF2-40B4-BE49-F238E27FC236}">
                  <a16:creationId xmlns:a16="http://schemas.microsoft.com/office/drawing/2014/main" id="{5C7C7AA0-A3CE-751C-41AA-AD72C61470F9}"/>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7" name="Google Shape;4761;p49">
              <a:extLst>
                <a:ext uri="{FF2B5EF4-FFF2-40B4-BE49-F238E27FC236}">
                  <a16:creationId xmlns:a16="http://schemas.microsoft.com/office/drawing/2014/main" id="{0FCEFD3D-CF57-8BD7-C80F-65D933D2B56A}"/>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8" name="Google Shape;4762;p49">
              <a:extLst>
                <a:ext uri="{FF2B5EF4-FFF2-40B4-BE49-F238E27FC236}">
                  <a16:creationId xmlns:a16="http://schemas.microsoft.com/office/drawing/2014/main" id="{E1ED25E1-831F-3F2E-C734-8B6BE45A330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19" name="Google Shape;4759;p49">
            <a:extLst>
              <a:ext uri="{FF2B5EF4-FFF2-40B4-BE49-F238E27FC236}">
                <a16:creationId xmlns:a16="http://schemas.microsoft.com/office/drawing/2014/main" id="{1340AA83-FE3D-1417-5788-2B2C7E0CC817}"/>
              </a:ext>
            </a:extLst>
          </p:cNvPr>
          <p:cNvGrpSpPr/>
          <p:nvPr/>
        </p:nvGrpSpPr>
        <p:grpSpPr>
          <a:xfrm>
            <a:off x="1656109" y="3779748"/>
            <a:ext cx="397928" cy="449660"/>
            <a:chOff x="584925" y="922575"/>
            <a:chExt cx="415200" cy="502525"/>
          </a:xfrm>
          <a:solidFill>
            <a:srgbClr val="00B050"/>
          </a:solidFill>
        </p:grpSpPr>
        <p:sp>
          <p:nvSpPr>
            <p:cNvPr id="20" name="Google Shape;4760;p49">
              <a:extLst>
                <a:ext uri="{FF2B5EF4-FFF2-40B4-BE49-F238E27FC236}">
                  <a16:creationId xmlns:a16="http://schemas.microsoft.com/office/drawing/2014/main" id="{BE6B562A-572E-F27A-7700-A2B3F3645EAE}"/>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1" name="Google Shape;4761;p49">
              <a:extLst>
                <a:ext uri="{FF2B5EF4-FFF2-40B4-BE49-F238E27FC236}">
                  <a16:creationId xmlns:a16="http://schemas.microsoft.com/office/drawing/2014/main" id="{4D809B97-56BC-FCF5-9FD7-AD698AF6FCF9}"/>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 name="Google Shape;4762;p49">
              <a:extLst>
                <a:ext uri="{FF2B5EF4-FFF2-40B4-BE49-F238E27FC236}">
                  <a16:creationId xmlns:a16="http://schemas.microsoft.com/office/drawing/2014/main" id="{3AA61FFA-A07E-B85E-FF2D-1E60C33C7DFD}"/>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 name="CasetăText 22">
            <a:extLst>
              <a:ext uri="{FF2B5EF4-FFF2-40B4-BE49-F238E27FC236}">
                <a16:creationId xmlns:a16="http://schemas.microsoft.com/office/drawing/2014/main" id="{CABAA7FC-C0BA-4DA0-8075-4E3E89C15CC0}"/>
              </a:ext>
            </a:extLst>
          </p:cNvPr>
          <p:cNvSpPr txBox="1"/>
          <p:nvPr/>
        </p:nvSpPr>
        <p:spPr>
          <a:xfrm>
            <a:off x="1288648" y="3216177"/>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41 documente plasate</a:t>
            </a:r>
            <a:endParaRPr lang="ro-RO" sz="900" dirty="0">
              <a:solidFill>
                <a:srgbClr val="00B050"/>
              </a:solidFill>
              <a:latin typeface="Barlow"/>
              <a:ea typeface="Barlow"/>
              <a:cs typeface="Barlow"/>
              <a:sym typeface="Barlow"/>
            </a:endParaRPr>
          </a:p>
        </p:txBody>
      </p:sp>
      <p:sp>
        <p:nvSpPr>
          <p:cNvPr id="24" name="CasetăText 23">
            <a:extLst>
              <a:ext uri="{FF2B5EF4-FFF2-40B4-BE49-F238E27FC236}">
                <a16:creationId xmlns:a16="http://schemas.microsoft.com/office/drawing/2014/main" id="{F517DB88-979E-19FF-AD61-2F78CFF837D8}"/>
              </a:ext>
            </a:extLst>
          </p:cNvPr>
          <p:cNvSpPr txBox="1"/>
          <p:nvPr/>
        </p:nvSpPr>
        <p:spPr>
          <a:xfrm>
            <a:off x="1288648" y="422747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35 documente plasate</a:t>
            </a:r>
            <a:endParaRPr lang="ro-RO" sz="900" dirty="0">
              <a:solidFill>
                <a:srgbClr val="00B050"/>
              </a:solidFill>
              <a:latin typeface="Barlow"/>
              <a:ea typeface="Barlow"/>
              <a:cs typeface="Barlow"/>
              <a:sym typeface="Barlow"/>
            </a:endParaRPr>
          </a:p>
        </p:txBody>
      </p:sp>
      <p:sp>
        <p:nvSpPr>
          <p:cNvPr id="25" name="Google Shape;4927;p49">
            <a:extLst>
              <a:ext uri="{FF2B5EF4-FFF2-40B4-BE49-F238E27FC236}">
                <a16:creationId xmlns:a16="http://schemas.microsoft.com/office/drawing/2014/main" id="{1502E020-2DE5-B466-E12B-47A38F5B4D40}"/>
              </a:ext>
            </a:extLst>
          </p:cNvPr>
          <p:cNvSpPr/>
          <p:nvPr/>
        </p:nvSpPr>
        <p:spPr>
          <a:xfrm>
            <a:off x="2933395" y="2731288"/>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6" name="Google Shape;4927;p49">
            <a:extLst>
              <a:ext uri="{FF2B5EF4-FFF2-40B4-BE49-F238E27FC236}">
                <a16:creationId xmlns:a16="http://schemas.microsoft.com/office/drawing/2014/main" id="{DB37C216-BB65-EDB8-041A-C9B41E1FF631}"/>
              </a:ext>
            </a:extLst>
          </p:cNvPr>
          <p:cNvSpPr/>
          <p:nvPr/>
        </p:nvSpPr>
        <p:spPr>
          <a:xfrm>
            <a:off x="2933395" y="3774371"/>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7" name="CasetăText 26">
            <a:extLst>
              <a:ext uri="{FF2B5EF4-FFF2-40B4-BE49-F238E27FC236}">
                <a16:creationId xmlns:a16="http://schemas.microsoft.com/office/drawing/2014/main" id="{B8D56F6D-9676-4B05-BDDA-E837FAD0DB0A}"/>
              </a:ext>
            </a:extLst>
          </p:cNvPr>
          <p:cNvSpPr txBox="1"/>
          <p:nvPr/>
        </p:nvSpPr>
        <p:spPr>
          <a:xfrm>
            <a:off x="2556857" y="320919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8" name="CasetăText 27">
            <a:extLst>
              <a:ext uri="{FF2B5EF4-FFF2-40B4-BE49-F238E27FC236}">
                <a16:creationId xmlns:a16="http://schemas.microsoft.com/office/drawing/2014/main" id="{3F1FD4DB-ABF2-F156-2ED3-057EB43BCB48}"/>
              </a:ext>
            </a:extLst>
          </p:cNvPr>
          <p:cNvSpPr txBox="1"/>
          <p:nvPr/>
        </p:nvSpPr>
        <p:spPr>
          <a:xfrm>
            <a:off x="2556857" y="4218401"/>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5" name="CasetăText 2284">
            <a:extLst>
              <a:ext uri="{FF2B5EF4-FFF2-40B4-BE49-F238E27FC236}">
                <a16:creationId xmlns:a16="http://schemas.microsoft.com/office/drawing/2014/main" id="{292E0F0C-AE97-DD25-5E85-8AA21B8A0CA9}"/>
              </a:ext>
            </a:extLst>
          </p:cNvPr>
          <p:cNvSpPr txBox="1"/>
          <p:nvPr/>
        </p:nvSpPr>
        <p:spPr>
          <a:xfrm>
            <a:off x="6800630" y="2141654"/>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6" name="Google Shape;4734;p49">
            <a:extLst>
              <a:ext uri="{FF2B5EF4-FFF2-40B4-BE49-F238E27FC236}">
                <a16:creationId xmlns:a16="http://schemas.microsoft.com/office/drawing/2014/main" id="{D99D1240-E9DC-EEC6-FC67-85183EE5EBE2}"/>
              </a:ext>
            </a:extLst>
          </p:cNvPr>
          <p:cNvSpPr/>
          <p:nvPr/>
        </p:nvSpPr>
        <p:spPr>
          <a:xfrm>
            <a:off x="4614696" y="2741887"/>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287" name="Google Shape;4734;p49">
            <a:extLst>
              <a:ext uri="{FF2B5EF4-FFF2-40B4-BE49-F238E27FC236}">
                <a16:creationId xmlns:a16="http://schemas.microsoft.com/office/drawing/2014/main" id="{AA1DFE69-2259-752F-1AFF-3C352D5DE51D}"/>
              </a:ext>
            </a:extLst>
          </p:cNvPr>
          <p:cNvSpPr/>
          <p:nvPr/>
        </p:nvSpPr>
        <p:spPr>
          <a:xfrm>
            <a:off x="4614696" y="3764304"/>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grpSp>
        <p:nvGrpSpPr>
          <p:cNvPr id="2288" name="Google Shape;4759;p49">
            <a:extLst>
              <a:ext uri="{FF2B5EF4-FFF2-40B4-BE49-F238E27FC236}">
                <a16:creationId xmlns:a16="http://schemas.microsoft.com/office/drawing/2014/main" id="{073CEE62-90EB-7E69-BD80-94153C54C146}"/>
              </a:ext>
            </a:extLst>
          </p:cNvPr>
          <p:cNvGrpSpPr/>
          <p:nvPr/>
        </p:nvGrpSpPr>
        <p:grpSpPr>
          <a:xfrm>
            <a:off x="5899663" y="2741886"/>
            <a:ext cx="397928" cy="449660"/>
            <a:chOff x="584925" y="922575"/>
            <a:chExt cx="415200" cy="502525"/>
          </a:xfrm>
          <a:solidFill>
            <a:srgbClr val="00B050"/>
          </a:solidFill>
        </p:grpSpPr>
        <p:sp>
          <p:nvSpPr>
            <p:cNvPr id="2289" name="Google Shape;4760;p49">
              <a:extLst>
                <a:ext uri="{FF2B5EF4-FFF2-40B4-BE49-F238E27FC236}">
                  <a16:creationId xmlns:a16="http://schemas.microsoft.com/office/drawing/2014/main" id="{5A0354AF-B553-0270-30AA-501777783A58}"/>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0" name="Google Shape;4761;p49">
              <a:extLst>
                <a:ext uri="{FF2B5EF4-FFF2-40B4-BE49-F238E27FC236}">
                  <a16:creationId xmlns:a16="http://schemas.microsoft.com/office/drawing/2014/main" id="{F03BBDD7-1477-6961-1FD8-8647D81615B0}"/>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1" name="Google Shape;4762;p49">
              <a:extLst>
                <a:ext uri="{FF2B5EF4-FFF2-40B4-BE49-F238E27FC236}">
                  <a16:creationId xmlns:a16="http://schemas.microsoft.com/office/drawing/2014/main" id="{ECA9DFEE-DA9A-3C56-928E-0F4E4D8E72F9}"/>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2292" name="Google Shape;4759;p49">
            <a:extLst>
              <a:ext uri="{FF2B5EF4-FFF2-40B4-BE49-F238E27FC236}">
                <a16:creationId xmlns:a16="http://schemas.microsoft.com/office/drawing/2014/main" id="{8C303986-EEA4-E4CF-8DC3-32F8DEEA943E}"/>
              </a:ext>
            </a:extLst>
          </p:cNvPr>
          <p:cNvGrpSpPr/>
          <p:nvPr/>
        </p:nvGrpSpPr>
        <p:grpSpPr>
          <a:xfrm>
            <a:off x="5899882" y="3786726"/>
            <a:ext cx="397928" cy="449660"/>
            <a:chOff x="584925" y="922575"/>
            <a:chExt cx="415200" cy="502525"/>
          </a:xfrm>
          <a:solidFill>
            <a:srgbClr val="00B050"/>
          </a:solidFill>
        </p:grpSpPr>
        <p:sp>
          <p:nvSpPr>
            <p:cNvPr id="2293" name="Google Shape;4760;p49">
              <a:extLst>
                <a:ext uri="{FF2B5EF4-FFF2-40B4-BE49-F238E27FC236}">
                  <a16:creationId xmlns:a16="http://schemas.microsoft.com/office/drawing/2014/main" id="{A91884FB-68C7-9F58-9907-04CFEF40257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6" name="Google Shape;4761;p49">
              <a:extLst>
                <a:ext uri="{FF2B5EF4-FFF2-40B4-BE49-F238E27FC236}">
                  <a16:creationId xmlns:a16="http://schemas.microsoft.com/office/drawing/2014/main" id="{389B9EA5-8917-C4EF-4596-B7E3BFBBC03E}"/>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8" name="Google Shape;4762;p49">
              <a:extLst>
                <a:ext uri="{FF2B5EF4-FFF2-40B4-BE49-F238E27FC236}">
                  <a16:creationId xmlns:a16="http://schemas.microsoft.com/office/drawing/2014/main" id="{C01251EF-0C67-D59F-8B5B-65FD5B2521D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299" name="Google Shape;4927;p49">
            <a:extLst>
              <a:ext uri="{FF2B5EF4-FFF2-40B4-BE49-F238E27FC236}">
                <a16:creationId xmlns:a16="http://schemas.microsoft.com/office/drawing/2014/main" id="{5382055A-DDEE-5729-A8B9-175C8B713FF0}"/>
              </a:ext>
            </a:extLst>
          </p:cNvPr>
          <p:cNvSpPr/>
          <p:nvPr/>
        </p:nvSpPr>
        <p:spPr>
          <a:xfrm>
            <a:off x="7177168" y="2738266"/>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1" name="CasetăText 2300">
            <a:extLst>
              <a:ext uri="{FF2B5EF4-FFF2-40B4-BE49-F238E27FC236}">
                <a16:creationId xmlns:a16="http://schemas.microsoft.com/office/drawing/2014/main" id="{D294F491-3F84-5D3B-D0D5-EB505778A2F5}"/>
              </a:ext>
            </a:extLst>
          </p:cNvPr>
          <p:cNvSpPr txBox="1"/>
          <p:nvPr/>
        </p:nvSpPr>
        <p:spPr>
          <a:xfrm>
            <a:off x="6800630" y="3216177"/>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3" name="CasetăText 2302">
            <a:extLst>
              <a:ext uri="{FF2B5EF4-FFF2-40B4-BE49-F238E27FC236}">
                <a16:creationId xmlns:a16="http://schemas.microsoft.com/office/drawing/2014/main" id="{0A96070C-5376-9DC8-7741-5857F0BB6791}"/>
              </a:ext>
            </a:extLst>
          </p:cNvPr>
          <p:cNvSpPr txBox="1"/>
          <p:nvPr/>
        </p:nvSpPr>
        <p:spPr>
          <a:xfrm>
            <a:off x="5556591" y="321526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50 documente plasate</a:t>
            </a:r>
            <a:endParaRPr lang="ro-RO" sz="900" dirty="0">
              <a:solidFill>
                <a:srgbClr val="00B050"/>
              </a:solidFill>
              <a:latin typeface="Barlow"/>
              <a:ea typeface="Barlow"/>
              <a:cs typeface="Barlow"/>
              <a:sym typeface="Barlow"/>
            </a:endParaRPr>
          </a:p>
        </p:txBody>
      </p:sp>
      <p:sp>
        <p:nvSpPr>
          <p:cNvPr id="2304" name="CasetăText 2303">
            <a:extLst>
              <a:ext uri="{FF2B5EF4-FFF2-40B4-BE49-F238E27FC236}">
                <a16:creationId xmlns:a16="http://schemas.microsoft.com/office/drawing/2014/main" id="{E0C7D963-E438-B8F7-44F5-994DF6B94E52}"/>
              </a:ext>
            </a:extLst>
          </p:cNvPr>
          <p:cNvSpPr txBox="1"/>
          <p:nvPr/>
        </p:nvSpPr>
        <p:spPr>
          <a:xfrm>
            <a:off x="4455765" y="3218282"/>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50 instituții sectorul </a:t>
            </a:r>
            <a:r>
              <a:rPr lang="ro-RO" sz="900" b="1" dirty="0" err="1">
                <a:solidFill>
                  <a:srgbClr val="0070C0"/>
                </a:solidFill>
                <a:latin typeface="Times New Roman" panose="02020603050405020304" pitchFamily="18" charset="0"/>
                <a:ea typeface="Calibri" panose="020F0502020204030204" pitchFamily="34" charset="0"/>
              </a:rPr>
              <a:t>Rîșcani</a:t>
            </a:r>
            <a:endParaRPr lang="ro-RO" sz="900" dirty="0">
              <a:solidFill>
                <a:srgbClr val="0070C0"/>
              </a:solidFill>
              <a:latin typeface="Barlow"/>
              <a:ea typeface="Barlow"/>
              <a:cs typeface="Barlow"/>
              <a:sym typeface="Barlow"/>
            </a:endParaRPr>
          </a:p>
        </p:txBody>
      </p:sp>
      <p:sp>
        <p:nvSpPr>
          <p:cNvPr id="2305" name="CasetăText 2304">
            <a:extLst>
              <a:ext uri="{FF2B5EF4-FFF2-40B4-BE49-F238E27FC236}">
                <a16:creationId xmlns:a16="http://schemas.microsoft.com/office/drawing/2014/main" id="{C4C846FC-F97D-0AE3-B1B1-CF760EFF4A06}"/>
              </a:ext>
            </a:extLst>
          </p:cNvPr>
          <p:cNvSpPr txBox="1"/>
          <p:nvPr/>
        </p:nvSpPr>
        <p:spPr>
          <a:xfrm>
            <a:off x="4614696" y="4247289"/>
            <a:ext cx="1115180" cy="2308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59 IPLT</a:t>
            </a:r>
            <a:endParaRPr lang="ro-RO" sz="900" dirty="0">
              <a:solidFill>
                <a:srgbClr val="0070C0"/>
              </a:solidFill>
              <a:latin typeface="Barlow"/>
              <a:ea typeface="Barlow"/>
              <a:cs typeface="Barlow"/>
              <a:sym typeface="Barlow"/>
            </a:endParaRPr>
          </a:p>
        </p:txBody>
      </p:sp>
      <p:sp>
        <p:nvSpPr>
          <p:cNvPr id="2306" name="CasetăText 2305">
            <a:extLst>
              <a:ext uri="{FF2B5EF4-FFF2-40B4-BE49-F238E27FC236}">
                <a16:creationId xmlns:a16="http://schemas.microsoft.com/office/drawing/2014/main" id="{A22A2CEF-B5DC-B47E-7EC9-FE5F2D43DF1A}"/>
              </a:ext>
            </a:extLst>
          </p:cNvPr>
          <p:cNvSpPr txBox="1"/>
          <p:nvPr/>
        </p:nvSpPr>
        <p:spPr>
          <a:xfrm>
            <a:off x="5556592" y="4228298"/>
            <a:ext cx="1207592" cy="3693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44 documente plasate</a:t>
            </a:r>
            <a:endParaRPr lang="ro-RO" sz="900" dirty="0">
              <a:solidFill>
                <a:srgbClr val="00B050"/>
              </a:solidFill>
              <a:latin typeface="Barlow"/>
              <a:ea typeface="Barlow"/>
              <a:cs typeface="Barlow"/>
              <a:sym typeface="Barlow"/>
            </a:endParaRPr>
          </a:p>
        </p:txBody>
      </p:sp>
      <p:sp>
        <p:nvSpPr>
          <p:cNvPr id="2307" name="Google Shape;4734;p49">
            <a:extLst>
              <a:ext uri="{FF2B5EF4-FFF2-40B4-BE49-F238E27FC236}">
                <a16:creationId xmlns:a16="http://schemas.microsoft.com/office/drawing/2014/main" id="{C2A9A38A-9BB6-28C3-AE4C-10EA09C6082F}"/>
              </a:ext>
            </a:extLst>
          </p:cNvPr>
          <p:cNvSpPr/>
          <p:nvPr/>
        </p:nvSpPr>
        <p:spPr>
          <a:xfrm>
            <a:off x="4572000" y="1670891"/>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308" name="CasetăText 2307">
            <a:extLst>
              <a:ext uri="{FF2B5EF4-FFF2-40B4-BE49-F238E27FC236}">
                <a16:creationId xmlns:a16="http://schemas.microsoft.com/office/drawing/2014/main" id="{CF767F96-F7F5-2B55-5455-743CAEB71B40}"/>
              </a:ext>
            </a:extLst>
          </p:cNvPr>
          <p:cNvSpPr txBox="1"/>
          <p:nvPr/>
        </p:nvSpPr>
        <p:spPr>
          <a:xfrm>
            <a:off x="4401181" y="2126497"/>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30 instituții sectorul </a:t>
            </a:r>
            <a:r>
              <a:rPr lang="ro-RO" sz="900" b="1" dirty="0" err="1">
                <a:solidFill>
                  <a:srgbClr val="0070C0"/>
                </a:solidFill>
                <a:latin typeface="Times New Roman" panose="02020603050405020304" pitchFamily="18" charset="0"/>
                <a:ea typeface="Calibri" panose="020F0502020204030204" pitchFamily="34" charset="0"/>
              </a:rPr>
              <a:t>Ciocana</a:t>
            </a:r>
            <a:endParaRPr lang="ro-RO" sz="900" dirty="0">
              <a:solidFill>
                <a:srgbClr val="0070C0"/>
              </a:solidFill>
              <a:latin typeface="Barlow"/>
              <a:ea typeface="Barlow"/>
              <a:cs typeface="Barlow"/>
              <a:sym typeface="Barlow"/>
            </a:endParaRPr>
          </a:p>
        </p:txBody>
      </p:sp>
      <p:grpSp>
        <p:nvGrpSpPr>
          <p:cNvPr id="2309" name="Google Shape;4759;p49">
            <a:extLst>
              <a:ext uri="{FF2B5EF4-FFF2-40B4-BE49-F238E27FC236}">
                <a16:creationId xmlns:a16="http://schemas.microsoft.com/office/drawing/2014/main" id="{394B001B-4B89-C59A-3EA7-66E1D7C1A38F}"/>
              </a:ext>
            </a:extLst>
          </p:cNvPr>
          <p:cNvGrpSpPr/>
          <p:nvPr/>
        </p:nvGrpSpPr>
        <p:grpSpPr>
          <a:xfrm>
            <a:off x="5892425" y="1670890"/>
            <a:ext cx="397928" cy="449660"/>
            <a:chOff x="584925" y="922575"/>
            <a:chExt cx="415200" cy="502525"/>
          </a:xfrm>
          <a:solidFill>
            <a:srgbClr val="00B050"/>
          </a:solidFill>
        </p:grpSpPr>
        <p:sp>
          <p:nvSpPr>
            <p:cNvPr id="2310" name="Google Shape;4760;p49">
              <a:extLst>
                <a:ext uri="{FF2B5EF4-FFF2-40B4-BE49-F238E27FC236}">
                  <a16:creationId xmlns:a16="http://schemas.microsoft.com/office/drawing/2014/main" id="{1F7EF272-9E24-D842-6329-6FE36A5B9711}"/>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1" name="Google Shape;4761;p49">
              <a:extLst>
                <a:ext uri="{FF2B5EF4-FFF2-40B4-BE49-F238E27FC236}">
                  <a16:creationId xmlns:a16="http://schemas.microsoft.com/office/drawing/2014/main" id="{DBEC9C17-E48D-6D04-6CFE-36B9FF890934}"/>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2" name="Google Shape;4762;p49">
              <a:extLst>
                <a:ext uri="{FF2B5EF4-FFF2-40B4-BE49-F238E27FC236}">
                  <a16:creationId xmlns:a16="http://schemas.microsoft.com/office/drawing/2014/main" id="{D76C531E-56D7-540D-A0F9-78E994ABD0AE}"/>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13" name="CasetăText 2312">
            <a:extLst>
              <a:ext uri="{FF2B5EF4-FFF2-40B4-BE49-F238E27FC236}">
                <a16:creationId xmlns:a16="http://schemas.microsoft.com/office/drawing/2014/main" id="{933C7AD6-F17E-7802-ADBF-36891C7BC6C5}"/>
              </a:ext>
            </a:extLst>
          </p:cNvPr>
          <p:cNvSpPr txBox="1"/>
          <p:nvPr/>
        </p:nvSpPr>
        <p:spPr>
          <a:xfrm>
            <a:off x="5516361" y="212449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30 documente plasate</a:t>
            </a:r>
            <a:endParaRPr lang="ro-RO" sz="900" dirty="0">
              <a:solidFill>
                <a:srgbClr val="00B050"/>
              </a:solidFill>
              <a:latin typeface="Barlow"/>
              <a:ea typeface="Barlow"/>
              <a:cs typeface="Barlow"/>
              <a:sym typeface="Barlow"/>
            </a:endParaRPr>
          </a:p>
        </p:txBody>
      </p:sp>
      <p:sp>
        <p:nvSpPr>
          <p:cNvPr id="2314" name="Google Shape;4927;p49">
            <a:extLst>
              <a:ext uri="{FF2B5EF4-FFF2-40B4-BE49-F238E27FC236}">
                <a16:creationId xmlns:a16="http://schemas.microsoft.com/office/drawing/2014/main" id="{A372460A-B0F9-505A-E5C2-0FA189F354E1}"/>
              </a:ext>
            </a:extLst>
          </p:cNvPr>
          <p:cNvSpPr/>
          <p:nvPr/>
        </p:nvSpPr>
        <p:spPr>
          <a:xfrm>
            <a:off x="7175823" y="1674287"/>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9" name="Google Shape;4926;p49">
            <a:extLst>
              <a:ext uri="{FF2B5EF4-FFF2-40B4-BE49-F238E27FC236}">
                <a16:creationId xmlns:a16="http://schemas.microsoft.com/office/drawing/2014/main" id="{B9FC6438-EDCC-CCC2-7A03-9EB87C385525}"/>
              </a:ext>
            </a:extLst>
          </p:cNvPr>
          <p:cNvSpPr/>
          <p:nvPr/>
        </p:nvSpPr>
        <p:spPr>
          <a:xfrm>
            <a:off x="7175823" y="3786726"/>
            <a:ext cx="501668" cy="448282"/>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5"/>
          </a:solidFill>
          <a:ln>
            <a:noFill/>
          </a:ln>
        </p:spPr>
        <p:txBody>
          <a:bodyPr spcFirstLastPara="1" wrap="square" lIns="68569" tIns="68569" rIns="68569" bIns="68569" anchor="ctr" anchorCtr="0">
            <a:noAutofit/>
          </a:bodyPr>
          <a:lstStyle/>
          <a:p>
            <a:endParaRPr sz="1050">
              <a:solidFill>
                <a:schemeClr val="dk1"/>
              </a:solidFill>
            </a:endParaRPr>
          </a:p>
        </p:txBody>
      </p:sp>
      <p:sp>
        <p:nvSpPr>
          <p:cNvPr id="31" name="CasetăText 30">
            <a:extLst>
              <a:ext uri="{FF2B5EF4-FFF2-40B4-BE49-F238E27FC236}">
                <a16:creationId xmlns:a16="http://schemas.microsoft.com/office/drawing/2014/main" id="{424A1E96-E407-B1DD-C23A-400E9B26A27F}"/>
              </a:ext>
            </a:extLst>
          </p:cNvPr>
          <p:cNvSpPr txBox="1"/>
          <p:nvPr/>
        </p:nvSpPr>
        <p:spPr>
          <a:xfrm>
            <a:off x="6912102" y="4213964"/>
            <a:ext cx="1471272" cy="369332"/>
          </a:xfrm>
          <a:prstGeom prst="rect">
            <a:avLst/>
          </a:prstGeom>
          <a:noFill/>
        </p:spPr>
        <p:txBody>
          <a:bodyPr wrap="square">
            <a:spAutoFit/>
          </a:bodyPr>
          <a:lstStyle/>
          <a:p>
            <a:pPr defTabSz="914378">
              <a:defRPr/>
            </a:pPr>
            <a:r>
              <a:rPr lang="ro-RO" sz="900" b="1" dirty="0">
                <a:solidFill>
                  <a:srgbClr val="FFC000"/>
                </a:solidFill>
                <a:latin typeface="Times New Roman" panose="02020603050405020304" pitchFamily="18" charset="0"/>
                <a:ea typeface="Calibri" panose="020F0502020204030204" pitchFamily="34" charset="0"/>
              </a:rPr>
              <a:t>15 instituții nu a</a:t>
            </a:r>
            <a:r>
              <a:rPr lang="en-US" sz="900" b="1" dirty="0">
                <a:solidFill>
                  <a:srgbClr val="FFC000"/>
                </a:solidFill>
                <a:latin typeface="Times New Roman" panose="02020603050405020304" pitchFamily="18" charset="0"/>
                <a:ea typeface="Calibri" panose="020F0502020204030204" pitchFamily="34" charset="0"/>
              </a:rPr>
              <a:t>u</a:t>
            </a:r>
            <a:r>
              <a:rPr lang="ro-RO" sz="900" b="1" dirty="0">
                <a:solidFill>
                  <a:srgbClr val="FFC000"/>
                </a:solidFill>
                <a:latin typeface="Times New Roman" panose="02020603050405020304" pitchFamily="18" charset="0"/>
                <a:ea typeface="Calibri" panose="020F0502020204030204" pitchFamily="34" charset="0"/>
              </a:rPr>
              <a:t> beneficiat de donații </a:t>
            </a:r>
            <a:endParaRPr lang="ro-RO" sz="900" dirty="0">
              <a:solidFill>
                <a:srgbClr val="FFC000"/>
              </a:solidFill>
              <a:latin typeface="Barlow"/>
              <a:ea typeface="Barlow"/>
              <a:cs typeface="Barlow"/>
              <a:sym typeface="Barlow"/>
            </a:endParaRPr>
          </a:p>
        </p:txBody>
      </p:sp>
    </p:spTree>
    <p:extLst>
      <p:ext uri="{BB962C8B-B14F-4D97-AF65-F5344CB8AC3E}">
        <p14:creationId xmlns:p14="http://schemas.microsoft.com/office/powerpoint/2010/main" val="313971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8291264" cy="2679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ro-MD" b="1" dirty="0">
                <a:latin typeface="Times New Roman" panose="02020603050405020304" pitchFamily="18" charset="0"/>
                <a:cs typeface="Times New Roman" panose="02020603050405020304" pitchFamily="18" charset="0"/>
              </a:rPr>
              <a:t>Promovarea imagini sistemului educațional au fost realizate de către secția </a:t>
            </a:r>
            <a:r>
              <a:rPr lang="en-US" b="1" dirty="0">
                <a:latin typeface="Times New Roman" panose="02020603050405020304" pitchFamily="18" charset="0"/>
                <a:cs typeface="Times New Roman" panose="02020603050405020304" pitchFamily="18" charset="0"/>
              </a:rPr>
              <a:t>CRP</a:t>
            </a:r>
            <a:r>
              <a:rPr lang="ro-MD" b="1" dirty="0">
                <a:latin typeface="Times New Roman" panose="02020603050405020304" pitchFamily="18" charset="0"/>
                <a:cs typeface="Times New Roman" panose="02020603050405020304" pitchFamily="18" charset="0"/>
              </a:rPr>
              <a:t> prin intermediul paginilor oficiale Web și </a:t>
            </a:r>
            <a:r>
              <a:rPr lang="ro-RO" b="1" dirty="0">
                <a:solidFill>
                  <a:srgbClr val="0070C0"/>
                </a:solidFill>
                <a:latin typeface="Times New Roman" panose="02020603050405020304" pitchFamily="18" charset="0"/>
                <a:cs typeface="Times New Roman" panose="02020603050405020304" pitchFamily="18" charset="0"/>
              </a:rPr>
              <a:t>Facebook</a:t>
            </a:r>
            <a:r>
              <a:rPr lang="ro-MD" b="1" dirty="0">
                <a:latin typeface="Times New Roman" panose="02020603050405020304" pitchFamily="18" charset="0"/>
                <a:cs typeface="Times New Roman" panose="02020603050405020304" pitchFamily="18" charset="0"/>
              </a:rPr>
              <a:t> ale </a:t>
            </a:r>
            <a:r>
              <a:rPr lang="ro-MD" b="1" dirty="0">
                <a:solidFill>
                  <a:srgbClr val="0070C0"/>
                </a:solidFill>
                <a:latin typeface="Times New Roman" panose="02020603050405020304" pitchFamily="18" charset="0"/>
                <a:cs typeface="Times New Roman" panose="02020603050405020304" pitchFamily="18" charset="0"/>
              </a:rPr>
              <a:t>DGETS</a:t>
            </a:r>
            <a:r>
              <a:rPr lang="ro-MD" b="1" dirty="0">
                <a:latin typeface="Times New Roman" panose="02020603050405020304" pitchFamily="18" charset="0"/>
                <a:cs typeface="Times New Roman" panose="02020603050405020304" pitchFamily="18" charset="0"/>
              </a:rPr>
              <a:t>. În context pe pagina de </a:t>
            </a:r>
            <a:r>
              <a:rPr lang="ro-MD" b="1" dirty="0">
                <a:solidFill>
                  <a:srgbClr val="0070C0"/>
                </a:solidFill>
                <a:latin typeface="Times New Roman" panose="02020603050405020304" pitchFamily="18" charset="0"/>
                <a:cs typeface="Times New Roman" panose="02020603050405020304" pitchFamily="18" charset="0"/>
              </a:rPr>
              <a:t>Facebook</a:t>
            </a:r>
            <a:r>
              <a:rPr lang="ro-MD" b="1" dirty="0">
                <a:latin typeface="Times New Roman" panose="02020603050405020304" pitchFamily="18" charset="0"/>
                <a:cs typeface="Times New Roman" panose="02020603050405020304" pitchFamily="18" charset="0"/>
              </a:rPr>
              <a:t> a </a:t>
            </a:r>
            <a:r>
              <a:rPr lang="ro-MD" b="1" dirty="0">
                <a:solidFill>
                  <a:srgbClr val="0070C0"/>
                </a:solidFill>
                <a:latin typeface="Times New Roman" panose="02020603050405020304" pitchFamily="18" charset="0"/>
                <a:cs typeface="Times New Roman" panose="02020603050405020304" pitchFamily="18" charset="0"/>
              </a:rPr>
              <a:t>DGETS</a:t>
            </a:r>
            <a:r>
              <a:rPr lang="ro-MD" b="1" dirty="0">
                <a:latin typeface="Times New Roman" panose="02020603050405020304" pitchFamily="18" charset="0"/>
                <a:cs typeface="Times New Roman" panose="02020603050405020304" pitchFamily="18" charset="0"/>
              </a:rPr>
              <a:t> în perioada de referință au fost publicate 1263 de postări, iar pe </a:t>
            </a:r>
            <a:r>
              <a:rPr lang="ro-MD" b="1" i="1" dirty="0">
                <a:latin typeface="Times New Roman" panose="02020603050405020304" pitchFamily="18" charset="0"/>
                <a:cs typeface="Times New Roman" panose="02020603050405020304" pitchFamily="18" charset="0"/>
              </a:rPr>
              <a:t> </a:t>
            </a:r>
            <a:r>
              <a:rPr lang="ro-MD" b="1" dirty="0">
                <a:latin typeface="Times New Roman" panose="02020603050405020304" pitchFamily="18" charset="0"/>
                <a:cs typeface="Times New Roman" panose="02020603050405020304" pitchFamily="18" charset="0"/>
              </a:rPr>
              <a:t>pagina oficială a </a:t>
            </a:r>
            <a:r>
              <a:rPr lang="ro-MD" b="1" dirty="0">
                <a:solidFill>
                  <a:srgbClr val="0070C0"/>
                </a:solidFill>
                <a:latin typeface="Times New Roman" panose="02020603050405020304" pitchFamily="18" charset="0"/>
                <a:cs typeface="Times New Roman" panose="02020603050405020304" pitchFamily="18" charset="0"/>
              </a:rPr>
              <a:t>DGETS</a:t>
            </a:r>
            <a:r>
              <a:rPr lang="ro-MD" b="1" dirty="0">
                <a:latin typeface="Times New Roman" panose="02020603050405020304" pitchFamily="18" charset="0"/>
                <a:cs typeface="Times New Roman" panose="02020603050405020304" pitchFamily="18" charset="0"/>
              </a:rPr>
              <a:t>, </a:t>
            </a:r>
            <a:r>
              <a:rPr lang="ro-MD" b="1" u="sng" dirty="0">
                <a:solidFill>
                  <a:srgbClr val="0070C0"/>
                </a:solidFill>
                <a:latin typeface="Times New Roman" panose="02020603050405020304" pitchFamily="18" charset="0"/>
                <a:cs typeface="Times New Roman" panose="02020603050405020304" pitchFamily="18" charset="0"/>
              </a:rPr>
              <a:t>www.chisinauedu.md</a:t>
            </a:r>
            <a:r>
              <a:rPr lang="ro-MD" b="1" i="1" dirty="0">
                <a:latin typeface="Times New Roman" panose="02020603050405020304" pitchFamily="18" charset="0"/>
                <a:cs typeface="Times New Roman" panose="02020603050405020304" pitchFamily="18" charset="0"/>
              </a:rPr>
              <a:t>, </a:t>
            </a:r>
            <a:r>
              <a:rPr lang="ro-MD" b="1" dirty="0">
                <a:latin typeface="Times New Roman" panose="02020603050405020304" pitchFamily="18" charset="0"/>
                <a:cs typeface="Times New Roman" panose="02020603050405020304" pitchFamily="18" charset="0"/>
              </a:rPr>
              <a:t>au fost publicate circa 748 de postări</a:t>
            </a:r>
            <a:endParaRPr b="1" dirty="0">
              <a:latin typeface="Times New Roman" panose="02020603050405020304" pitchFamily="18" charset="0"/>
              <a:cs typeface="Times New Roman" panose="02020603050405020304" pitchFamily="18" charset="0"/>
            </a:endParaRPr>
          </a:p>
        </p:txBody>
      </p:sp>
      <p:sp>
        <p:nvSpPr>
          <p:cNvPr id="858" name="Google Shape;858;p19"/>
          <p:cNvSpPr txBox="1">
            <a:spLocks noGrp="1"/>
          </p:cNvSpPr>
          <p:nvPr>
            <p:ph type="title"/>
          </p:nvPr>
        </p:nvSpPr>
        <p:spPr>
          <a:xfrm>
            <a:off x="457200" y="627534"/>
            <a:ext cx="7139137" cy="1082700"/>
          </a:xfrm>
          <a:prstGeom prst="rect">
            <a:avLst/>
          </a:prstGeom>
        </p:spPr>
        <p:txBody>
          <a:bodyPr spcFirstLastPara="1" wrap="square" lIns="0" tIns="0" rIns="0" bIns="0" anchor="t" anchorCtr="0">
            <a:noAutofit/>
          </a:bodyPr>
          <a:lstStyle/>
          <a:p>
            <a:pPr lvl="0"/>
            <a:r>
              <a:rPr lang="ro-MD" sz="3600" b="1" dirty="0">
                <a:solidFill>
                  <a:srgbClr val="00B0F0"/>
                </a:solidFill>
                <a:latin typeface="Times New Roman" panose="02020603050405020304" pitchFamily="18" charset="0"/>
                <a:cs typeface="Times New Roman" panose="02020603050405020304" pitchFamily="18" charset="0"/>
              </a:rPr>
              <a:t>Transparența activității DGETS</a:t>
            </a:r>
            <a:endParaRPr sz="3600" dirty="0">
              <a:solidFill>
                <a:srgbClr val="00B0F0"/>
              </a:solidFill>
              <a:latin typeface="Times New Roman" panose="02020603050405020304" pitchFamily="18" charset="0"/>
              <a:cs typeface="Times New Roman" panose="02020603050405020304" pitchFamily="18"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138" name="Rectangle 137"/>
          <p:cNvSpPr/>
          <p:nvPr/>
        </p:nvSpPr>
        <p:spPr>
          <a:xfrm>
            <a:off x="4169860" y="4863906"/>
            <a:ext cx="865943" cy="215444"/>
          </a:xfrm>
          <a:prstGeom prst="rect">
            <a:avLst/>
          </a:prstGeom>
        </p:spPr>
        <p:txBody>
          <a:bodyPr wrap="none">
            <a:spAutoFit/>
          </a:bodyPr>
          <a:lstStyle/>
          <a:p>
            <a:pPr lvl="0"/>
            <a:r>
              <a:rPr lang="ro-RO" sz="800" b="1" dirty="0">
                <a:solidFill>
                  <a:schemeClr val="accent2">
                    <a:lumMod val="50000"/>
                  </a:schemeClr>
                </a:solidFill>
                <a:latin typeface="Barlow"/>
                <a:ea typeface="Barlow"/>
                <a:cs typeface="Barlow"/>
                <a:sym typeface="Barlow"/>
              </a:rPr>
              <a:t>Chișinău   2022</a:t>
            </a:r>
          </a:p>
        </p:txBody>
      </p:sp>
      <p:grpSp>
        <p:nvGrpSpPr>
          <p:cNvPr id="5" name="Google Shape;5290;p50">
            <a:extLst>
              <a:ext uri="{FF2B5EF4-FFF2-40B4-BE49-F238E27FC236}">
                <a16:creationId xmlns:a16="http://schemas.microsoft.com/office/drawing/2014/main" id="{5FA3A1D7-FE67-BF5D-ED19-8B40C2F4EF0F}"/>
              </a:ext>
            </a:extLst>
          </p:cNvPr>
          <p:cNvGrpSpPr/>
          <p:nvPr/>
        </p:nvGrpSpPr>
        <p:grpSpPr>
          <a:xfrm>
            <a:off x="7236296" y="56224"/>
            <a:ext cx="1772769" cy="1796768"/>
            <a:chOff x="557511" y="3214925"/>
            <a:chExt cx="719836" cy="720150"/>
          </a:xfrm>
        </p:grpSpPr>
        <p:sp>
          <p:nvSpPr>
            <p:cNvPr id="6" name="Google Shape;5291;p50">
              <a:extLst>
                <a:ext uri="{FF2B5EF4-FFF2-40B4-BE49-F238E27FC236}">
                  <a16:creationId xmlns:a16="http://schemas.microsoft.com/office/drawing/2014/main" id="{A57C0CE2-CB1F-0BAB-F2D6-402465C14473}"/>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5292;p50">
              <a:extLst>
                <a:ext uri="{FF2B5EF4-FFF2-40B4-BE49-F238E27FC236}">
                  <a16:creationId xmlns:a16="http://schemas.microsoft.com/office/drawing/2014/main" id="{73449E16-601B-6578-7FF1-219191FD3C6F}"/>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5293;p50">
              <a:extLst>
                <a:ext uri="{FF2B5EF4-FFF2-40B4-BE49-F238E27FC236}">
                  <a16:creationId xmlns:a16="http://schemas.microsoft.com/office/drawing/2014/main" id="{0611F8B3-15A7-1EB2-9DF4-EAE8BFAB5993}"/>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5294;p50">
              <a:extLst>
                <a:ext uri="{FF2B5EF4-FFF2-40B4-BE49-F238E27FC236}">
                  <a16:creationId xmlns:a16="http://schemas.microsoft.com/office/drawing/2014/main" id="{541E5EDA-E1CA-E6B9-7359-49B6C80AB29A}"/>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78081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8"/>
          <p:cNvSpPr txBox="1">
            <a:spLocks noGrp="1"/>
          </p:cNvSpPr>
          <p:nvPr>
            <p:ph type="ctrTitle" idx="4294967295"/>
          </p:nvPr>
        </p:nvSpPr>
        <p:spPr>
          <a:xfrm>
            <a:off x="107504" y="-740618"/>
            <a:ext cx="8638382" cy="199568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ro-RO" sz="1800" b="1" dirty="0">
                <a:solidFill>
                  <a:schemeClr val="accent1"/>
                </a:solidFill>
                <a:latin typeface="Times New Roman" panose="02020603050405020304" pitchFamily="18" charset="0"/>
                <a:cs typeface="Times New Roman" panose="02020603050405020304" pitchFamily="18" charset="0"/>
              </a:rPr>
              <a:t>Numărul de persoane care au văzut oricare dintre postările DGETS cel puțin o dată, în funcție de vârstă și gen. Datele demografice agregate au la bază o serie de factori, inclusiv informațiile despre vârstă și gen oferite de utilizatori în profilurile lor de Facebook. Această cifră este o estimare.</a:t>
            </a:r>
            <a:endParaRPr sz="1800" b="1" dirty="0">
              <a:solidFill>
                <a:schemeClr val="accent1"/>
              </a:solidFill>
              <a:latin typeface="Times New Roman" panose="02020603050405020304" pitchFamily="18" charset="0"/>
              <a:cs typeface="Times New Roman" panose="02020603050405020304" pitchFamily="18" charset="0"/>
            </a:endParaRPr>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pic>
        <p:nvPicPr>
          <p:cNvPr id="5" name="Imagine 4">
            <a:extLst>
              <a:ext uri="{FF2B5EF4-FFF2-40B4-BE49-F238E27FC236}">
                <a16:creationId xmlns:a16="http://schemas.microsoft.com/office/drawing/2014/main" id="{7FD46D15-3C4C-B71E-A80C-E87113C68A70}"/>
              </a:ext>
            </a:extLst>
          </p:cNvPr>
          <p:cNvPicPr>
            <a:picLocks noChangeAspect="1"/>
          </p:cNvPicPr>
          <p:nvPr/>
        </p:nvPicPr>
        <p:blipFill>
          <a:blip r:embed="rId3"/>
          <a:stretch>
            <a:fillRect/>
          </a:stretch>
        </p:blipFill>
        <p:spPr>
          <a:xfrm>
            <a:off x="736350" y="1481085"/>
            <a:ext cx="7488832" cy="36346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
        <p:nvSpPr>
          <p:cNvPr id="2223" name="Google Shape;2223;p34"/>
          <p:cNvSpPr txBox="1">
            <a:spLocks noGrp="1"/>
          </p:cNvSpPr>
          <p:nvPr>
            <p:ph type="ctrTitle" idx="4294967295"/>
          </p:nvPr>
        </p:nvSpPr>
        <p:spPr>
          <a:xfrm>
            <a:off x="454909" y="136659"/>
            <a:ext cx="8365563" cy="832800"/>
          </a:xfrm>
          <a:prstGeom prst="rect">
            <a:avLst/>
          </a:prstGeom>
        </p:spPr>
        <p:txBody>
          <a:bodyPr spcFirstLastPara="1" wrap="square" lIns="0" tIns="0" rIns="0" bIns="0" anchor="t" anchorCtr="0">
            <a:noAutofit/>
          </a:bodyPr>
          <a:lstStyle/>
          <a:p>
            <a:pPr algn="l"/>
            <a:br>
              <a:rPr lang="it-IT" sz="1200" b="0" i="0" dirty="0">
                <a:solidFill>
                  <a:srgbClr val="1C1E21"/>
                </a:solidFill>
                <a:effectLst/>
                <a:latin typeface="Segoe UI Historic" panose="020B0502040204020203" pitchFamily="34" charset="0"/>
              </a:rPr>
            </a:br>
            <a:br>
              <a:rPr lang="it-IT" sz="1200" b="0" i="0" u="none" strike="noStrike" dirty="0">
                <a:solidFill>
                  <a:srgbClr val="1C1E21"/>
                </a:solidFill>
                <a:effectLst/>
                <a:latin typeface="inherit"/>
              </a:rPr>
            </a:br>
            <a:br>
              <a:rPr lang="it-IT" sz="1200" b="0" i="0" dirty="0">
                <a:solidFill>
                  <a:srgbClr val="1C1E21"/>
                </a:solidFill>
                <a:effectLst/>
                <a:latin typeface="Segoe UI Historic" panose="020B0502040204020203" pitchFamily="34" charset="0"/>
              </a:rPr>
            </a:br>
            <a:endParaRPr lang="ro-RO" sz="3600" dirty="0">
              <a:latin typeface="Times New Roman" panose="02020603050405020304" pitchFamily="18" charset="0"/>
              <a:cs typeface="Times New Roman" panose="02020603050405020304" pitchFamily="18" charset="0"/>
            </a:endParaRPr>
          </a:p>
        </p:txBody>
      </p:sp>
      <p:pic>
        <p:nvPicPr>
          <p:cNvPr id="3" name="Imagine 2">
            <a:extLst>
              <a:ext uri="{FF2B5EF4-FFF2-40B4-BE49-F238E27FC236}">
                <a16:creationId xmlns:a16="http://schemas.microsoft.com/office/drawing/2014/main" id="{3CD7C512-6A99-387D-01EB-50A70D19AADB}"/>
              </a:ext>
            </a:extLst>
          </p:cNvPr>
          <p:cNvPicPr>
            <a:picLocks noChangeAspect="1"/>
          </p:cNvPicPr>
          <p:nvPr/>
        </p:nvPicPr>
        <p:blipFill>
          <a:blip r:embed="rId3"/>
          <a:stretch>
            <a:fillRect/>
          </a:stretch>
        </p:blipFill>
        <p:spPr>
          <a:xfrm>
            <a:off x="454909" y="136659"/>
            <a:ext cx="8194116" cy="50068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Google Shape;2251;p38"/>
          <p:cNvSpPr txBox="1">
            <a:spLocks noGrp="1"/>
          </p:cNvSpPr>
          <p:nvPr>
            <p:ph type="title"/>
          </p:nvPr>
        </p:nvSpPr>
        <p:spPr>
          <a:xfrm>
            <a:off x="474283" y="339650"/>
            <a:ext cx="8003232"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o-RO" sz="2800" b="1" dirty="0">
                <a:latin typeface="Times New Roman" panose="02020603050405020304" pitchFamily="18" charset="0"/>
                <a:cs typeface="Times New Roman" panose="02020603050405020304" pitchFamily="18" charset="0"/>
              </a:rPr>
              <a:t>Analiza comparativă a numărului de persoane care au văzut oricare dintre postările DGETS pe pagina de Facebook cel puțin o dată</a:t>
            </a:r>
            <a:endParaRPr sz="2800" dirty="0">
              <a:latin typeface="Times New Roman" panose="02020603050405020304" pitchFamily="18" charset="0"/>
              <a:ea typeface="Barlow SemiBold"/>
              <a:cs typeface="Times New Roman" panose="02020603050405020304" pitchFamily="18" charset="0"/>
              <a:sym typeface="Barlow SemiBold"/>
            </a:endParaRPr>
          </a:p>
        </p:txBody>
      </p:sp>
      <p:sp>
        <p:nvSpPr>
          <p:cNvPr id="2252" name="Google Shape;2252;p3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sp>
        <p:nvSpPr>
          <p:cNvPr id="2259" name="Google Shape;2259;p38"/>
          <p:cNvSpPr/>
          <p:nvPr/>
        </p:nvSpPr>
        <p:spPr>
          <a:xfrm>
            <a:off x="4744907" y="2754905"/>
            <a:ext cx="1843316" cy="533399"/>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Barlow"/>
                <a:ea typeface="Barlow"/>
                <a:cs typeface="Barlow"/>
                <a:sym typeface="Barlow"/>
              </a:rPr>
              <a:t>                                     MAI</a:t>
            </a:r>
            <a:endParaRPr sz="1000" dirty="0">
              <a:solidFill>
                <a:schemeClr val="lt1"/>
              </a:solidFill>
              <a:latin typeface="Barlow"/>
              <a:ea typeface="Barlow"/>
              <a:cs typeface="Barlow"/>
              <a:sym typeface="Barlow"/>
            </a:endParaRPr>
          </a:p>
        </p:txBody>
      </p:sp>
      <p:sp>
        <p:nvSpPr>
          <p:cNvPr id="2260" name="Google Shape;2260;p38"/>
          <p:cNvSpPr/>
          <p:nvPr/>
        </p:nvSpPr>
        <p:spPr>
          <a:xfrm>
            <a:off x="4084821" y="2754906"/>
            <a:ext cx="1639307" cy="533398"/>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Barlow"/>
                <a:ea typeface="Barlow"/>
                <a:cs typeface="Barlow"/>
                <a:sym typeface="Barlow"/>
              </a:rPr>
              <a:t>                           APR</a:t>
            </a:r>
            <a:endParaRPr sz="1000" dirty="0">
              <a:solidFill>
                <a:schemeClr val="lt1"/>
              </a:solidFill>
              <a:latin typeface="Barlow"/>
              <a:ea typeface="Barlow"/>
              <a:cs typeface="Barlow"/>
              <a:sym typeface="Barlow"/>
            </a:endParaRPr>
          </a:p>
        </p:txBody>
      </p:sp>
      <p:sp>
        <p:nvSpPr>
          <p:cNvPr id="2261" name="Google Shape;2261;p38"/>
          <p:cNvSpPr/>
          <p:nvPr/>
        </p:nvSpPr>
        <p:spPr>
          <a:xfrm>
            <a:off x="3424738" y="2754906"/>
            <a:ext cx="1471623" cy="533398"/>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Barlow"/>
                <a:ea typeface="Barlow"/>
                <a:cs typeface="Barlow"/>
                <a:sym typeface="Barlow"/>
              </a:rPr>
              <a:t>                       MAR</a:t>
            </a:r>
            <a:endParaRPr sz="1000" dirty="0">
              <a:solidFill>
                <a:schemeClr val="lt1"/>
              </a:solidFill>
              <a:latin typeface="Barlow"/>
              <a:ea typeface="Barlow"/>
              <a:cs typeface="Barlow"/>
              <a:sym typeface="Barlow"/>
            </a:endParaRPr>
          </a:p>
        </p:txBody>
      </p:sp>
      <p:sp>
        <p:nvSpPr>
          <p:cNvPr id="2262" name="Google Shape;2262;p38"/>
          <p:cNvSpPr/>
          <p:nvPr/>
        </p:nvSpPr>
        <p:spPr>
          <a:xfrm>
            <a:off x="2764654" y="2754906"/>
            <a:ext cx="1320165" cy="533398"/>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Barlow"/>
                <a:ea typeface="Barlow"/>
                <a:cs typeface="Barlow"/>
                <a:sym typeface="Barlow"/>
              </a:rPr>
              <a:t>                 FEB</a:t>
            </a:r>
            <a:endParaRPr sz="1000" dirty="0">
              <a:solidFill>
                <a:schemeClr val="lt1"/>
              </a:solidFill>
              <a:latin typeface="Barlow"/>
              <a:ea typeface="Barlow"/>
              <a:cs typeface="Barlow"/>
              <a:sym typeface="Barlow"/>
            </a:endParaRPr>
          </a:p>
        </p:txBody>
      </p:sp>
      <p:sp>
        <p:nvSpPr>
          <p:cNvPr id="2263" name="Google Shape;2263;p38"/>
          <p:cNvSpPr/>
          <p:nvPr/>
        </p:nvSpPr>
        <p:spPr>
          <a:xfrm>
            <a:off x="2104571" y="2754906"/>
            <a:ext cx="1102180" cy="533398"/>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Barlow"/>
                <a:ea typeface="Barlow"/>
                <a:cs typeface="Barlow"/>
                <a:sym typeface="Barlow"/>
              </a:rPr>
              <a:t>        IAN</a:t>
            </a:r>
            <a:endParaRPr sz="1000" dirty="0">
              <a:solidFill>
                <a:schemeClr val="lt1"/>
              </a:solidFill>
              <a:latin typeface="Barlow"/>
              <a:ea typeface="Barlow"/>
              <a:cs typeface="Barlow"/>
              <a:sym typeface="Barlow"/>
            </a:endParaRPr>
          </a:p>
        </p:txBody>
      </p:sp>
      <p:sp>
        <p:nvSpPr>
          <p:cNvPr id="2264" name="Google Shape;2264;p38"/>
          <p:cNvSpPr/>
          <p:nvPr/>
        </p:nvSpPr>
        <p:spPr>
          <a:xfrm>
            <a:off x="1162041" y="2754905"/>
            <a:ext cx="1105346" cy="533397"/>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Barlow"/>
                <a:ea typeface="Barlow"/>
                <a:cs typeface="Barlow"/>
                <a:sym typeface="Barlow"/>
              </a:rPr>
              <a:t>        DEC</a:t>
            </a:r>
            <a:endParaRPr sz="1000" dirty="0">
              <a:solidFill>
                <a:schemeClr val="lt1"/>
              </a:solidFill>
              <a:latin typeface="Barlow"/>
              <a:ea typeface="Barlow"/>
              <a:cs typeface="Barlow"/>
              <a:sym typeface="Barlow"/>
            </a:endParaRPr>
          </a:p>
        </p:txBody>
      </p:sp>
      <p:sp>
        <p:nvSpPr>
          <p:cNvPr id="2265" name="Google Shape;2265;p38"/>
          <p:cNvSpPr/>
          <p:nvPr/>
        </p:nvSpPr>
        <p:spPr>
          <a:xfrm>
            <a:off x="0" y="2754905"/>
            <a:ext cx="1369082" cy="533396"/>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2266" name="Google Shape;2266;p38"/>
          <p:cNvCxnSpPr>
            <a:cxnSpLocks/>
          </p:cNvCxnSpPr>
          <p:nvPr/>
        </p:nvCxnSpPr>
        <p:spPr>
          <a:xfrm flipH="1" flipV="1">
            <a:off x="1934752" y="2291553"/>
            <a:ext cx="2135" cy="758114"/>
          </a:xfrm>
          <a:prstGeom prst="straightConnector1">
            <a:avLst/>
          </a:prstGeom>
          <a:noFill/>
          <a:ln w="9525" cap="flat" cmpd="sng">
            <a:solidFill>
              <a:schemeClr val="lt2"/>
            </a:solidFill>
            <a:prstDash val="solid"/>
            <a:round/>
            <a:headEnd type="oval" w="med" len="med"/>
            <a:tailEnd type="oval" w="med" len="med"/>
          </a:ln>
        </p:spPr>
      </p:cxnSp>
      <p:sp>
        <p:nvSpPr>
          <p:cNvPr id="2267" name="Google Shape;2267;p38"/>
          <p:cNvSpPr txBox="1"/>
          <p:nvPr/>
        </p:nvSpPr>
        <p:spPr>
          <a:xfrm>
            <a:off x="1162041" y="1751742"/>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rgbClr val="00B0F0"/>
                </a:solidFill>
                <a:latin typeface="Times New Roman" panose="02020603050405020304" pitchFamily="18" charset="0"/>
                <a:ea typeface="Barlow"/>
                <a:cs typeface="Times New Roman" panose="02020603050405020304" pitchFamily="18" charset="0"/>
                <a:sym typeface="Barlow"/>
              </a:rPr>
              <a:t>108</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a:t>
            </a:r>
            <a:r>
              <a:rPr lang="en" sz="900" dirty="0">
                <a:solidFill>
                  <a:srgbClr val="00B0F0"/>
                </a:solidFill>
                <a:latin typeface="Times New Roman" panose="02020603050405020304" pitchFamily="18" charset="0"/>
                <a:ea typeface="Barlow"/>
                <a:cs typeface="Times New Roman" panose="02020603050405020304" pitchFamily="18" charset="0"/>
                <a:sym typeface="Barlow"/>
              </a:rPr>
              <a:t>282 de interac</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ț</a:t>
            </a:r>
            <a:r>
              <a:rPr lang="en" sz="900" dirty="0">
                <a:solidFill>
                  <a:srgbClr val="00B0F0"/>
                </a:solidFill>
                <a:latin typeface="Times New Roman" panose="02020603050405020304" pitchFamily="18" charset="0"/>
                <a:ea typeface="Barlow"/>
                <a:cs typeface="Times New Roman" panose="02020603050405020304" pitchFamily="18" charset="0"/>
                <a:sym typeface="Barlow"/>
              </a:rPr>
              <a:t>iuni cu post</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ă</a:t>
            </a:r>
            <a:r>
              <a:rPr lang="en" sz="900" dirty="0">
                <a:solidFill>
                  <a:srgbClr val="00B0F0"/>
                </a:solidFill>
                <a:latin typeface="Times New Roman" panose="02020603050405020304" pitchFamily="18" charset="0"/>
                <a:ea typeface="Barlow"/>
                <a:cs typeface="Times New Roman" panose="02020603050405020304" pitchFamily="18" charset="0"/>
                <a:sym typeface="Barlow"/>
              </a:rPr>
              <a:t>rile</a:t>
            </a:r>
            <a:endParaRPr sz="900" dirty="0">
              <a:solidFill>
                <a:srgbClr val="00B0F0"/>
              </a:solidFill>
              <a:latin typeface="Times New Roman" panose="02020603050405020304" pitchFamily="18" charset="0"/>
              <a:ea typeface="Barlow"/>
              <a:cs typeface="Times New Roman" panose="02020603050405020304" pitchFamily="18" charset="0"/>
              <a:sym typeface="Barlow"/>
            </a:endParaRPr>
          </a:p>
        </p:txBody>
      </p:sp>
      <p:cxnSp>
        <p:nvCxnSpPr>
          <p:cNvPr id="2268" name="Google Shape;2268;p38"/>
          <p:cNvCxnSpPr>
            <a:cxnSpLocks/>
          </p:cNvCxnSpPr>
          <p:nvPr/>
        </p:nvCxnSpPr>
        <p:spPr>
          <a:xfrm flipH="1" flipV="1">
            <a:off x="2901384" y="2276273"/>
            <a:ext cx="7424" cy="762728"/>
          </a:xfrm>
          <a:prstGeom prst="straightConnector1">
            <a:avLst/>
          </a:prstGeom>
          <a:noFill/>
          <a:ln w="9525" cap="flat" cmpd="sng">
            <a:solidFill>
              <a:schemeClr val="lt2"/>
            </a:solidFill>
            <a:prstDash val="solid"/>
            <a:round/>
            <a:headEnd type="oval" w="med" len="med"/>
            <a:tailEnd type="oval" w="med" len="med"/>
          </a:ln>
        </p:spPr>
      </p:cxnSp>
      <p:sp>
        <p:nvSpPr>
          <p:cNvPr id="2269" name="Google Shape;2269;p38"/>
          <p:cNvSpPr txBox="1"/>
          <p:nvPr/>
        </p:nvSpPr>
        <p:spPr>
          <a:xfrm>
            <a:off x="2444592" y="1751742"/>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it-IT" sz="900" dirty="0">
                <a:solidFill>
                  <a:srgbClr val="00B0F0"/>
                </a:solidFill>
                <a:latin typeface="Times New Roman" panose="02020603050405020304" pitchFamily="18" charset="0"/>
                <a:ea typeface="Barlow"/>
                <a:cs typeface="Times New Roman" panose="02020603050405020304" pitchFamily="18" charset="0"/>
                <a:sym typeface="Barlow"/>
              </a:rPr>
              <a:t>1</a:t>
            </a:r>
            <a:r>
              <a:rPr lang="en-US" sz="900" dirty="0">
                <a:solidFill>
                  <a:srgbClr val="00B0F0"/>
                </a:solidFill>
                <a:latin typeface="Times New Roman" panose="02020603050405020304" pitchFamily="18" charset="0"/>
                <a:ea typeface="Barlow"/>
                <a:cs typeface="Times New Roman" panose="02020603050405020304" pitchFamily="18" charset="0"/>
                <a:sym typeface="Barlow"/>
              </a:rPr>
              <a:t>3</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5</a:t>
            </a:r>
            <a:r>
              <a:rPr lang="it-IT" sz="900" dirty="0">
                <a:solidFill>
                  <a:srgbClr val="00B0F0"/>
                </a:solidFill>
                <a:latin typeface="Times New Roman" panose="02020603050405020304" pitchFamily="18" charset="0"/>
                <a:ea typeface="Barlow"/>
                <a:cs typeface="Times New Roman" panose="02020603050405020304" pitchFamily="18" charset="0"/>
                <a:sym typeface="Barlow"/>
              </a:rPr>
              <a:t>.</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21</a:t>
            </a:r>
            <a:r>
              <a:rPr lang="it-IT" sz="900" dirty="0">
                <a:solidFill>
                  <a:srgbClr val="00B0F0"/>
                </a:solidFill>
                <a:latin typeface="Times New Roman" panose="02020603050405020304" pitchFamily="18" charset="0"/>
                <a:ea typeface="Barlow"/>
                <a:cs typeface="Times New Roman" panose="02020603050405020304" pitchFamily="18" charset="0"/>
                <a:sym typeface="Barlow"/>
              </a:rPr>
              <a:t>2 de interacțiuni cu postările</a:t>
            </a:r>
          </a:p>
        </p:txBody>
      </p:sp>
      <p:cxnSp>
        <p:nvCxnSpPr>
          <p:cNvPr id="2270" name="Google Shape;2270;p38"/>
          <p:cNvCxnSpPr>
            <a:cxnSpLocks/>
          </p:cNvCxnSpPr>
          <p:nvPr/>
        </p:nvCxnSpPr>
        <p:spPr>
          <a:xfrm flipV="1">
            <a:off x="4644008" y="2291553"/>
            <a:ext cx="0" cy="740716"/>
          </a:xfrm>
          <a:prstGeom prst="straightConnector1">
            <a:avLst/>
          </a:prstGeom>
          <a:noFill/>
          <a:ln w="9525" cap="flat" cmpd="sng">
            <a:solidFill>
              <a:schemeClr val="lt2"/>
            </a:solidFill>
            <a:prstDash val="solid"/>
            <a:round/>
            <a:headEnd type="oval" w="med" len="med"/>
            <a:tailEnd type="oval" w="med" len="med"/>
          </a:ln>
        </p:spPr>
      </p:cxnSp>
      <p:sp>
        <p:nvSpPr>
          <p:cNvPr id="2271" name="Google Shape;2271;p38"/>
          <p:cNvSpPr txBox="1"/>
          <p:nvPr/>
        </p:nvSpPr>
        <p:spPr>
          <a:xfrm>
            <a:off x="3801764" y="176284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it-IT" sz="900" dirty="0">
                <a:solidFill>
                  <a:srgbClr val="0070C0"/>
                </a:solidFill>
                <a:latin typeface="Times New Roman" panose="02020603050405020304" pitchFamily="18" charset="0"/>
                <a:ea typeface="Barlow"/>
                <a:cs typeface="Times New Roman" panose="02020603050405020304" pitchFamily="18" charset="0"/>
                <a:sym typeface="Barlow"/>
              </a:rPr>
              <a:t>1</a:t>
            </a:r>
            <a:r>
              <a:rPr lang="ro-MD" sz="900" dirty="0">
                <a:solidFill>
                  <a:srgbClr val="0070C0"/>
                </a:solidFill>
                <a:latin typeface="Times New Roman" panose="02020603050405020304" pitchFamily="18" charset="0"/>
                <a:ea typeface="Barlow"/>
                <a:cs typeface="Times New Roman" panose="02020603050405020304" pitchFamily="18" charset="0"/>
                <a:sym typeface="Barlow"/>
              </a:rPr>
              <a:t>12</a:t>
            </a:r>
            <a:r>
              <a:rPr lang="it-IT" sz="900" dirty="0">
                <a:solidFill>
                  <a:srgbClr val="0070C0"/>
                </a:solidFill>
                <a:latin typeface="Times New Roman" panose="02020603050405020304" pitchFamily="18" charset="0"/>
                <a:ea typeface="Barlow"/>
                <a:cs typeface="Times New Roman" panose="02020603050405020304" pitchFamily="18" charset="0"/>
                <a:sym typeface="Barlow"/>
              </a:rPr>
              <a:t>.</a:t>
            </a:r>
            <a:r>
              <a:rPr lang="ro-MD" sz="900" dirty="0">
                <a:solidFill>
                  <a:srgbClr val="0070C0"/>
                </a:solidFill>
                <a:latin typeface="Times New Roman" panose="02020603050405020304" pitchFamily="18" charset="0"/>
                <a:ea typeface="Barlow"/>
                <a:cs typeface="Times New Roman" panose="02020603050405020304" pitchFamily="18" charset="0"/>
                <a:sym typeface="Barlow"/>
              </a:rPr>
              <a:t>77</a:t>
            </a:r>
            <a:r>
              <a:rPr lang="it-IT" sz="900" dirty="0">
                <a:solidFill>
                  <a:srgbClr val="0070C0"/>
                </a:solidFill>
                <a:latin typeface="Times New Roman" panose="02020603050405020304" pitchFamily="18" charset="0"/>
                <a:ea typeface="Barlow"/>
                <a:cs typeface="Times New Roman" panose="02020603050405020304" pitchFamily="18" charset="0"/>
                <a:sym typeface="Barlow"/>
              </a:rPr>
              <a:t>2 de interacțiuni cu postările</a:t>
            </a:r>
          </a:p>
        </p:txBody>
      </p:sp>
      <p:cxnSp>
        <p:nvCxnSpPr>
          <p:cNvPr id="2278" name="Google Shape;2278;p38"/>
          <p:cNvCxnSpPr>
            <a:cxnSpLocks/>
          </p:cNvCxnSpPr>
          <p:nvPr/>
        </p:nvCxnSpPr>
        <p:spPr>
          <a:xfrm rot="10800000">
            <a:off x="3398652" y="3039002"/>
            <a:ext cx="0" cy="498600"/>
          </a:xfrm>
          <a:prstGeom prst="straightConnector1">
            <a:avLst/>
          </a:prstGeom>
          <a:noFill/>
          <a:ln w="9525" cap="flat" cmpd="sng">
            <a:solidFill>
              <a:schemeClr val="lt2"/>
            </a:solidFill>
            <a:prstDash val="solid"/>
            <a:round/>
            <a:headEnd type="oval" w="med" len="med"/>
            <a:tailEnd type="oval" w="med" len="med"/>
          </a:ln>
        </p:spPr>
      </p:cxnSp>
      <p:sp>
        <p:nvSpPr>
          <p:cNvPr id="2279" name="Google Shape;2279;p38"/>
          <p:cNvSpPr txBox="1"/>
          <p:nvPr/>
        </p:nvSpPr>
        <p:spPr>
          <a:xfrm>
            <a:off x="3119008" y="3598034"/>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it-IT" sz="900" dirty="0">
                <a:solidFill>
                  <a:srgbClr val="00B0F0"/>
                </a:solidFill>
                <a:latin typeface="Times New Roman" panose="02020603050405020304" pitchFamily="18" charset="0"/>
                <a:ea typeface="Barlow"/>
                <a:cs typeface="Times New Roman" panose="02020603050405020304" pitchFamily="18" charset="0"/>
                <a:sym typeface="Barlow"/>
              </a:rPr>
              <a:t>9</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8</a:t>
            </a:r>
            <a:r>
              <a:rPr lang="it-IT" sz="900" dirty="0">
                <a:solidFill>
                  <a:srgbClr val="00B0F0"/>
                </a:solidFill>
                <a:latin typeface="Times New Roman" panose="02020603050405020304" pitchFamily="18" charset="0"/>
                <a:ea typeface="Barlow"/>
                <a:cs typeface="Times New Roman" panose="02020603050405020304" pitchFamily="18" charset="0"/>
                <a:sym typeface="Barlow"/>
              </a:rPr>
              <a:t>.</a:t>
            </a:r>
            <a:r>
              <a:rPr lang="ro-MD" sz="900" dirty="0">
                <a:solidFill>
                  <a:srgbClr val="00B0F0"/>
                </a:solidFill>
                <a:latin typeface="Times New Roman" panose="02020603050405020304" pitchFamily="18" charset="0"/>
                <a:ea typeface="Barlow"/>
                <a:cs typeface="Times New Roman" panose="02020603050405020304" pitchFamily="18" charset="0"/>
                <a:sym typeface="Barlow"/>
              </a:rPr>
              <a:t>43</a:t>
            </a:r>
            <a:r>
              <a:rPr lang="it-IT" sz="900" dirty="0">
                <a:solidFill>
                  <a:srgbClr val="00B0F0"/>
                </a:solidFill>
                <a:latin typeface="Times New Roman" panose="02020603050405020304" pitchFamily="18" charset="0"/>
                <a:ea typeface="Barlow"/>
                <a:cs typeface="Times New Roman" panose="02020603050405020304" pitchFamily="18" charset="0"/>
                <a:sym typeface="Barlow"/>
              </a:rPr>
              <a:t>2 de interacțiuni cu postările</a:t>
            </a:r>
          </a:p>
        </p:txBody>
      </p:sp>
      <p:cxnSp>
        <p:nvCxnSpPr>
          <p:cNvPr id="2280" name="Google Shape;2280;p38"/>
          <p:cNvCxnSpPr>
            <a:cxnSpLocks/>
          </p:cNvCxnSpPr>
          <p:nvPr/>
        </p:nvCxnSpPr>
        <p:spPr>
          <a:xfrm rot="10800000">
            <a:off x="5393628" y="3039001"/>
            <a:ext cx="0" cy="498600"/>
          </a:xfrm>
          <a:prstGeom prst="straightConnector1">
            <a:avLst/>
          </a:prstGeom>
          <a:noFill/>
          <a:ln w="9525" cap="flat" cmpd="sng">
            <a:solidFill>
              <a:schemeClr val="lt2"/>
            </a:solidFill>
            <a:prstDash val="solid"/>
            <a:round/>
            <a:headEnd type="oval" w="med" len="med"/>
            <a:tailEnd type="oval" w="med" len="med"/>
          </a:ln>
        </p:spPr>
      </p:cxnSp>
      <p:sp>
        <p:nvSpPr>
          <p:cNvPr id="2281" name="Google Shape;2281;p38"/>
          <p:cNvSpPr txBox="1"/>
          <p:nvPr/>
        </p:nvSpPr>
        <p:spPr>
          <a:xfrm>
            <a:off x="4437901" y="3613569"/>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it-IT" sz="900" dirty="0">
                <a:solidFill>
                  <a:srgbClr val="0070C0"/>
                </a:solidFill>
                <a:latin typeface="Times New Roman" panose="02020603050405020304" pitchFamily="18" charset="0"/>
                <a:ea typeface="Barlow"/>
                <a:cs typeface="Times New Roman" panose="02020603050405020304" pitchFamily="18" charset="0"/>
                <a:sym typeface="Barlow"/>
              </a:rPr>
              <a:t>1</a:t>
            </a:r>
            <a:r>
              <a:rPr lang="en-US" sz="900" dirty="0">
                <a:solidFill>
                  <a:srgbClr val="0070C0"/>
                </a:solidFill>
                <a:latin typeface="Times New Roman" panose="02020603050405020304" pitchFamily="18" charset="0"/>
                <a:ea typeface="Barlow"/>
                <a:cs typeface="Times New Roman" panose="02020603050405020304" pitchFamily="18" charset="0"/>
                <a:sym typeface="Barlow"/>
              </a:rPr>
              <a:t>0</a:t>
            </a:r>
            <a:r>
              <a:rPr lang="ro-MD" sz="900" dirty="0">
                <a:solidFill>
                  <a:srgbClr val="0070C0"/>
                </a:solidFill>
                <a:latin typeface="Times New Roman" panose="02020603050405020304" pitchFamily="18" charset="0"/>
                <a:ea typeface="Barlow"/>
                <a:cs typeface="Times New Roman" panose="02020603050405020304" pitchFamily="18" charset="0"/>
                <a:sym typeface="Barlow"/>
              </a:rPr>
              <a:t>5</a:t>
            </a:r>
            <a:r>
              <a:rPr lang="it-IT" sz="900" dirty="0">
                <a:solidFill>
                  <a:srgbClr val="0070C0"/>
                </a:solidFill>
                <a:latin typeface="Times New Roman" panose="02020603050405020304" pitchFamily="18" charset="0"/>
                <a:ea typeface="Barlow"/>
                <a:cs typeface="Times New Roman" panose="02020603050405020304" pitchFamily="18" charset="0"/>
                <a:sym typeface="Barlow"/>
              </a:rPr>
              <a:t>.</a:t>
            </a:r>
            <a:r>
              <a:rPr lang="ro-MD" sz="900" dirty="0">
                <a:solidFill>
                  <a:srgbClr val="0070C0"/>
                </a:solidFill>
                <a:latin typeface="Times New Roman" panose="02020603050405020304" pitchFamily="18" charset="0"/>
                <a:ea typeface="Barlow"/>
                <a:cs typeface="Times New Roman" panose="02020603050405020304" pitchFamily="18" charset="0"/>
                <a:sym typeface="Barlow"/>
              </a:rPr>
              <a:t>79</a:t>
            </a:r>
            <a:r>
              <a:rPr lang="it-IT" sz="900" dirty="0">
                <a:solidFill>
                  <a:srgbClr val="0070C0"/>
                </a:solidFill>
                <a:latin typeface="Times New Roman" panose="02020603050405020304" pitchFamily="18" charset="0"/>
                <a:ea typeface="Barlow"/>
                <a:cs typeface="Times New Roman" panose="02020603050405020304" pitchFamily="18" charset="0"/>
                <a:sym typeface="Barlow"/>
              </a:rPr>
              <a:t>2 de interacțiuni cu postările</a:t>
            </a:r>
          </a:p>
        </p:txBody>
      </p:sp>
      <p:cxnSp>
        <p:nvCxnSpPr>
          <p:cNvPr id="2282" name="Google Shape;2282;p38"/>
          <p:cNvCxnSpPr>
            <a:cxnSpLocks/>
          </p:cNvCxnSpPr>
          <p:nvPr/>
        </p:nvCxnSpPr>
        <p:spPr>
          <a:xfrm rot="10800000">
            <a:off x="5872004" y="3039002"/>
            <a:ext cx="0" cy="498600"/>
          </a:xfrm>
          <a:prstGeom prst="straightConnector1">
            <a:avLst/>
          </a:prstGeom>
          <a:noFill/>
          <a:ln w="9525" cap="flat" cmpd="sng">
            <a:solidFill>
              <a:schemeClr val="lt2"/>
            </a:solidFill>
            <a:prstDash val="solid"/>
            <a:round/>
            <a:headEnd type="oval" w="med" len="med"/>
            <a:tailEnd type="oval" w="med" len="med"/>
          </a:ln>
        </p:spPr>
      </p:cxnSp>
      <p:sp>
        <p:nvSpPr>
          <p:cNvPr id="2283" name="Google Shape;2283;p38"/>
          <p:cNvSpPr txBox="1"/>
          <p:nvPr/>
        </p:nvSpPr>
        <p:spPr>
          <a:xfrm>
            <a:off x="5886118" y="3613569"/>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o-MD" sz="900" dirty="0">
                <a:solidFill>
                  <a:srgbClr val="0070C0"/>
                </a:solidFill>
                <a:latin typeface="Times New Roman" panose="02020603050405020304" pitchFamily="18" charset="0"/>
                <a:ea typeface="Barlow"/>
                <a:cs typeface="Times New Roman" panose="02020603050405020304" pitchFamily="18" charset="0"/>
                <a:sym typeface="Barlow"/>
              </a:rPr>
              <a:t>2</a:t>
            </a:r>
            <a:r>
              <a:rPr lang="en-US" sz="900" dirty="0">
                <a:solidFill>
                  <a:srgbClr val="0070C0"/>
                </a:solidFill>
                <a:latin typeface="Times New Roman" panose="02020603050405020304" pitchFamily="18" charset="0"/>
                <a:ea typeface="Barlow"/>
                <a:cs typeface="Times New Roman" panose="02020603050405020304" pitchFamily="18" charset="0"/>
                <a:sym typeface="Barlow"/>
              </a:rPr>
              <a:t>1</a:t>
            </a:r>
            <a:r>
              <a:rPr lang="it-IT" sz="900" dirty="0">
                <a:solidFill>
                  <a:srgbClr val="0070C0"/>
                </a:solidFill>
                <a:latin typeface="Times New Roman" panose="02020603050405020304" pitchFamily="18" charset="0"/>
                <a:ea typeface="Barlow"/>
                <a:cs typeface="Times New Roman" panose="02020603050405020304" pitchFamily="18" charset="0"/>
                <a:sym typeface="Barlow"/>
              </a:rPr>
              <a:t>.</a:t>
            </a:r>
            <a:r>
              <a:rPr lang="ro-MD" sz="900" dirty="0">
                <a:solidFill>
                  <a:srgbClr val="0070C0"/>
                </a:solidFill>
                <a:latin typeface="Times New Roman" panose="02020603050405020304" pitchFamily="18" charset="0"/>
                <a:ea typeface="Barlow"/>
                <a:cs typeface="Times New Roman" panose="02020603050405020304" pitchFamily="18" charset="0"/>
                <a:sym typeface="Barlow"/>
              </a:rPr>
              <a:t>6</a:t>
            </a:r>
            <a:r>
              <a:rPr lang="en-US" sz="900" dirty="0">
                <a:solidFill>
                  <a:srgbClr val="0070C0"/>
                </a:solidFill>
                <a:latin typeface="Times New Roman" panose="02020603050405020304" pitchFamily="18" charset="0"/>
                <a:ea typeface="Barlow"/>
                <a:cs typeface="Times New Roman" panose="02020603050405020304" pitchFamily="18" charset="0"/>
                <a:sym typeface="Barlow"/>
              </a:rPr>
              <a:t>6</a:t>
            </a:r>
            <a:r>
              <a:rPr lang="ro-MD" sz="900" dirty="0">
                <a:solidFill>
                  <a:srgbClr val="0070C0"/>
                </a:solidFill>
                <a:latin typeface="Times New Roman" panose="02020603050405020304" pitchFamily="18" charset="0"/>
                <a:ea typeface="Barlow"/>
                <a:cs typeface="Times New Roman" panose="02020603050405020304" pitchFamily="18" charset="0"/>
                <a:sym typeface="Barlow"/>
              </a:rPr>
              <a:t>9</a:t>
            </a:r>
            <a:r>
              <a:rPr lang="it-IT" sz="900" dirty="0">
                <a:solidFill>
                  <a:srgbClr val="0070C0"/>
                </a:solidFill>
                <a:latin typeface="Times New Roman" panose="02020603050405020304" pitchFamily="18" charset="0"/>
                <a:ea typeface="Barlow"/>
                <a:cs typeface="Times New Roman" panose="02020603050405020304" pitchFamily="18" charset="0"/>
                <a:sym typeface="Barlow"/>
              </a:rPr>
              <a:t> de interacțiuni cu postările</a:t>
            </a:r>
          </a:p>
        </p:txBody>
      </p:sp>
      <p:sp>
        <p:nvSpPr>
          <p:cNvPr id="41" name="Rectangle 40"/>
          <p:cNvSpPr/>
          <p:nvPr/>
        </p:nvSpPr>
        <p:spPr>
          <a:xfrm>
            <a:off x="4139028" y="4803850"/>
            <a:ext cx="864339" cy="215444"/>
          </a:xfrm>
          <a:prstGeom prst="rect">
            <a:avLst/>
          </a:prstGeom>
        </p:spPr>
        <p:txBody>
          <a:bodyPr wrap="none">
            <a:spAutoFit/>
          </a:bodyPr>
          <a:lstStyle/>
          <a:p>
            <a:pPr lvl="0"/>
            <a:r>
              <a:rPr lang="ro-RO" sz="800" b="1" dirty="0">
                <a:solidFill>
                  <a:schemeClr val="accent2">
                    <a:lumMod val="50000"/>
                  </a:schemeClr>
                </a:solidFill>
                <a:latin typeface="Barlow"/>
                <a:ea typeface="Barlow"/>
                <a:cs typeface="Barlow"/>
                <a:sym typeface="Barlow"/>
              </a:rPr>
              <a:t>Chișinău   202</a:t>
            </a:r>
            <a:r>
              <a:rPr lang="en-US" sz="800" b="1" dirty="0">
                <a:solidFill>
                  <a:schemeClr val="accent2">
                    <a:lumMod val="50000"/>
                  </a:schemeClr>
                </a:solidFill>
                <a:latin typeface="Barlow"/>
                <a:ea typeface="Barlow"/>
                <a:cs typeface="Barlow"/>
                <a:sym typeface="Barlow"/>
              </a:rPr>
              <a:t>3</a:t>
            </a:r>
            <a:endParaRPr lang="ro-RO" sz="800" b="1" dirty="0">
              <a:solidFill>
                <a:schemeClr val="accent2">
                  <a:lumMod val="50000"/>
                </a:schemeClr>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39"/>
          <p:cNvSpPr txBox="1">
            <a:spLocks noGrp="1"/>
          </p:cNvSpPr>
          <p:nvPr>
            <p:ph type="title"/>
          </p:nvPr>
        </p:nvSpPr>
        <p:spPr>
          <a:xfrm>
            <a:off x="358206" y="292774"/>
            <a:ext cx="7859216"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kumimoji="0" lang="ro-RO" sz="29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Numărul de persoane care au văzut oricare dintre postările DGETS cel puțin o dată, în funcție de țara de proveniență</a:t>
            </a:r>
            <a:endParaRPr dirty="0">
              <a:solidFill>
                <a:srgbClr val="00B0F0"/>
              </a:solidFill>
              <a:latin typeface="Times New Roman" panose="02020603050405020304" pitchFamily="18" charset="0"/>
              <a:cs typeface="Times New Roman" panose="02020603050405020304" pitchFamily="18" charset="0"/>
            </a:endParaRPr>
          </a:p>
        </p:txBody>
      </p:sp>
      <p:sp>
        <p:nvSpPr>
          <p:cNvPr id="2295" name="Google Shape;2295;p3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2296" name="Google Shape;2296;p39"/>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39"/>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298" name="Google Shape;2298;p39"/>
          <p:cNvGrpSpPr/>
          <p:nvPr/>
        </p:nvGrpSpPr>
        <p:grpSpPr>
          <a:xfrm>
            <a:off x="1786339" y="1703401"/>
            <a:ext cx="473400" cy="473400"/>
            <a:chOff x="1786339" y="1703401"/>
            <a:chExt cx="473400" cy="473400"/>
          </a:xfrm>
        </p:grpSpPr>
        <p:sp>
          <p:nvSpPr>
            <p:cNvPr id="2299" name="Google Shape;2299;p39"/>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0" name="Google Shape;2300;p39"/>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1</a:t>
              </a:r>
              <a:endParaRPr sz="600">
                <a:solidFill>
                  <a:schemeClr val="dk2"/>
                </a:solidFill>
                <a:latin typeface="Barlow"/>
                <a:ea typeface="Barlow"/>
                <a:cs typeface="Barlow"/>
                <a:sym typeface="Barlow"/>
              </a:endParaRPr>
            </a:p>
          </p:txBody>
        </p:sp>
      </p:grpSp>
      <p:grpSp>
        <p:nvGrpSpPr>
          <p:cNvPr id="2301" name="Google Shape;2301;p39"/>
          <p:cNvGrpSpPr/>
          <p:nvPr/>
        </p:nvGrpSpPr>
        <p:grpSpPr>
          <a:xfrm>
            <a:off x="3814414" y="1703401"/>
            <a:ext cx="473400" cy="473400"/>
            <a:chOff x="3814414" y="1703401"/>
            <a:chExt cx="473400" cy="473400"/>
          </a:xfrm>
        </p:grpSpPr>
        <p:sp>
          <p:nvSpPr>
            <p:cNvPr id="2302" name="Google Shape;2302;p39"/>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3" name="Google Shape;2303;p39"/>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3</a:t>
              </a:r>
              <a:endParaRPr sz="600">
                <a:solidFill>
                  <a:schemeClr val="dk2"/>
                </a:solidFill>
                <a:latin typeface="Barlow"/>
                <a:ea typeface="Barlow"/>
                <a:cs typeface="Barlow"/>
                <a:sym typeface="Barlow"/>
              </a:endParaRPr>
            </a:p>
          </p:txBody>
        </p:sp>
      </p:grpSp>
      <p:grpSp>
        <p:nvGrpSpPr>
          <p:cNvPr id="2304" name="Google Shape;2304;p39"/>
          <p:cNvGrpSpPr/>
          <p:nvPr/>
        </p:nvGrpSpPr>
        <p:grpSpPr>
          <a:xfrm>
            <a:off x="5842489" y="1703401"/>
            <a:ext cx="473400" cy="473400"/>
            <a:chOff x="5842489" y="1703401"/>
            <a:chExt cx="473400" cy="473400"/>
          </a:xfrm>
        </p:grpSpPr>
        <p:sp>
          <p:nvSpPr>
            <p:cNvPr id="2305" name="Google Shape;2305;p39"/>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6" name="Google Shape;2306;p39"/>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5</a:t>
              </a:r>
              <a:endParaRPr sz="600">
                <a:solidFill>
                  <a:schemeClr val="dk2"/>
                </a:solidFill>
                <a:latin typeface="Barlow"/>
                <a:ea typeface="Barlow"/>
                <a:cs typeface="Barlow"/>
                <a:sym typeface="Barlow"/>
              </a:endParaRPr>
            </a:p>
          </p:txBody>
        </p:sp>
      </p:grpSp>
      <p:grpSp>
        <p:nvGrpSpPr>
          <p:cNvPr id="2307" name="Google Shape;2307;p39"/>
          <p:cNvGrpSpPr/>
          <p:nvPr/>
        </p:nvGrpSpPr>
        <p:grpSpPr>
          <a:xfrm>
            <a:off x="6880814" y="3576300"/>
            <a:ext cx="473400" cy="473400"/>
            <a:chOff x="6880814" y="3576300"/>
            <a:chExt cx="473400" cy="473400"/>
          </a:xfrm>
        </p:grpSpPr>
        <p:sp>
          <p:nvSpPr>
            <p:cNvPr id="2308" name="Google Shape;2308;p39"/>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9" name="Google Shape;2309;p39"/>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6</a:t>
              </a:r>
              <a:endParaRPr sz="600">
                <a:solidFill>
                  <a:schemeClr val="dk2"/>
                </a:solidFill>
                <a:latin typeface="Barlow"/>
                <a:ea typeface="Barlow"/>
                <a:cs typeface="Barlow"/>
                <a:sym typeface="Barlow"/>
              </a:endParaRPr>
            </a:p>
          </p:txBody>
        </p:sp>
      </p:grpSp>
      <p:grpSp>
        <p:nvGrpSpPr>
          <p:cNvPr id="2310" name="Google Shape;2310;p39"/>
          <p:cNvGrpSpPr/>
          <p:nvPr/>
        </p:nvGrpSpPr>
        <p:grpSpPr>
          <a:xfrm>
            <a:off x="4852739" y="3576300"/>
            <a:ext cx="473400" cy="473400"/>
            <a:chOff x="4852739" y="3576300"/>
            <a:chExt cx="473400" cy="473400"/>
          </a:xfrm>
        </p:grpSpPr>
        <p:sp>
          <p:nvSpPr>
            <p:cNvPr id="2311" name="Google Shape;2311;p39"/>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12" name="Google Shape;2312;p39"/>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4</a:t>
              </a:r>
              <a:endParaRPr sz="600">
                <a:solidFill>
                  <a:schemeClr val="dk2"/>
                </a:solidFill>
                <a:latin typeface="Barlow"/>
                <a:ea typeface="Barlow"/>
                <a:cs typeface="Barlow"/>
                <a:sym typeface="Barlow"/>
              </a:endParaRPr>
            </a:p>
          </p:txBody>
        </p:sp>
      </p:grpSp>
      <p:grpSp>
        <p:nvGrpSpPr>
          <p:cNvPr id="2313" name="Google Shape;2313;p39"/>
          <p:cNvGrpSpPr/>
          <p:nvPr/>
        </p:nvGrpSpPr>
        <p:grpSpPr>
          <a:xfrm>
            <a:off x="2824664" y="3576300"/>
            <a:ext cx="473400" cy="473400"/>
            <a:chOff x="2824664" y="3576300"/>
            <a:chExt cx="473400" cy="473400"/>
          </a:xfrm>
        </p:grpSpPr>
        <p:sp>
          <p:nvSpPr>
            <p:cNvPr id="2314" name="Google Shape;2314;p39"/>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15" name="Google Shape;2315;p39"/>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2</a:t>
              </a:r>
              <a:endParaRPr sz="600">
                <a:solidFill>
                  <a:schemeClr val="dk2"/>
                </a:solidFill>
                <a:latin typeface="Barlow"/>
                <a:ea typeface="Barlow"/>
                <a:cs typeface="Barlow"/>
                <a:sym typeface="Barlow"/>
              </a:endParaRPr>
            </a:p>
          </p:txBody>
        </p:sp>
      </p:grpSp>
      <p:sp>
        <p:nvSpPr>
          <p:cNvPr id="2316" name="Google Shape;2316;p39"/>
          <p:cNvSpPr txBox="1"/>
          <p:nvPr/>
        </p:nvSpPr>
        <p:spPr>
          <a:xfrm>
            <a:off x="532372" y="150246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o-MD" sz="1200" b="1" dirty="0">
                <a:solidFill>
                  <a:srgbClr val="00B0F0"/>
                </a:solidFill>
                <a:latin typeface="Times New Roman" panose="02020603050405020304" pitchFamily="18" charset="0"/>
                <a:ea typeface="Barlow"/>
                <a:cs typeface="Times New Roman" panose="02020603050405020304" pitchFamily="18" charset="0"/>
                <a:sym typeface="Barlow"/>
              </a:rPr>
              <a:t>Moldova 9.040</a:t>
            </a:r>
            <a:endParaRPr sz="1200" b="1" dirty="0">
              <a:solidFill>
                <a:srgbClr val="00B0F0"/>
              </a:solidFill>
              <a:latin typeface="Times New Roman" panose="02020603050405020304" pitchFamily="18" charset="0"/>
              <a:ea typeface="Barlow"/>
              <a:cs typeface="Times New Roman" panose="02020603050405020304" pitchFamily="18" charset="0"/>
              <a:sym typeface="Barlow"/>
            </a:endParaRPr>
          </a:p>
        </p:txBody>
      </p:sp>
      <p:sp>
        <p:nvSpPr>
          <p:cNvPr id="2317" name="Google Shape;2317;p39"/>
          <p:cNvSpPr txBox="1"/>
          <p:nvPr/>
        </p:nvSpPr>
        <p:spPr>
          <a:xfrm>
            <a:off x="2563527" y="1529525"/>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o-MD" sz="1200" b="1" dirty="0">
                <a:solidFill>
                  <a:srgbClr val="7030A0"/>
                </a:solidFill>
                <a:latin typeface="Times New Roman" panose="02020603050405020304" pitchFamily="18" charset="0"/>
                <a:ea typeface="Barlow"/>
                <a:cs typeface="Times New Roman" panose="02020603050405020304" pitchFamily="18" charset="0"/>
                <a:sym typeface="Barlow"/>
              </a:rPr>
              <a:t>Italia 336</a:t>
            </a:r>
            <a:endParaRPr sz="1200" b="1" dirty="0">
              <a:solidFill>
                <a:srgbClr val="7030A0"/>
              </a:solidFill>
              <a:latin typeface="Times New Roman" panose="02020603050405020304" pitchFamily="18" charset="0"/>
              <a:ea typeface="Barlow"/>
              <a:cs typeface="Times New Roman" panose="02020603050405020304" pitchFamily="18" charset="0"/>
              <a:sym typeface="Barlow"/>
            </a:endParaRPr>
          </a:p>
        </p:txBody>
      </p:sp>
      <p:sp>
        <p:nvSpPr>
          <p:cNvPr id="2318" name="Google Shape;2318;p39"/>
          <p:cNvSpPr txBox="1"/>
          <p:nvPr/>
        </p:nvSpPr>
        <p:spPr>
          <a:xfrm>
            <a:off x="4513289" y="1558622"/>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o-MD" sz="1200" b="1" dirty="0">
                <a:solidFill>
                  <a:srgbClr val="FFC000"/>
                </a:solidFill>
                <a:latin typeface="Times New Roman" panose="02020603050405020304" pitchFamily="18" charset="0"/>
                <a:ea typeface="Barlow"/>
                <a:cs typeface="Times New Roman" panose="02020603050405020304" pitchFamily="18" charset="0"/>
                <a:sym typeface="Barlow"/>
              </a:rPr>
              <a:t>Marea Britanie 304</a:t>
            </a:r>
            <a:endParaRPr sz="1200" b="1" dirty="0">
              <a:solidFill>
                <a:srgbClr val="FFC000"/>
              </a:solidFill>
              <a:latin typeface="Times New Roman" panose="02020603050405020304" pitchFamily="18" charset="0"/>
              <a:ea typeface="Barlow"/>
              <a:cs typeface="Times New Roman" panose="02020603050405020304" pitchFamily="18" charset="0"/>
              <a:sym typeface="Barlow"/>
            </a:endParaRPr>
          </a:p>
        </p:txBody>
      </p:sp>
      <p:sp>
        <p:nvSpPr>
          <p:cNvPr id="2319" name="Google Shape;2319;p39"/>
          <p:cNvSpPr txBox="1"/>
          <p:nvPr/>
        </p:nvSpPr>
        <p:spPr>
          <a:xfrm>
            <a:off x="1623089" y="3710529"/>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ro-MD" sz="1200" b="1" dirty="0">
                <a:solidFill>
                  <a:srgbClr val="0070C0"/>
                </a:solidFill>
                <a:latin typeface="Times New Roman" panose="02020603050405020304" pitchFamily="18" charset="0"/>
                <a:ea typeface="Barlow"/>
                <a:cs typeface="Times New Roman" panose="02020603050405020304" pitchFamily="18" charset="0"/>
                <a:sym typeface="Barlow"/>
              </a:rPr>
              <a:t>România 2.696</a:t>
            </a:r>
            <a:endParaRPr sz="1200" b="1" dirty="0">
              <a:solidFill>
                <a:srgbClr val="0070C0"/>
              </a:solidFill>
              <a:latin typeface="Times New Roman" panose="02020603050405020304" pitchFamily="18" charset="0"/>
              <a:ea typeface="Barlow"/>
              <a:cs typeface="Times New Roman" panose="02020603050405020304" pitchFamily="18" charset="0"/>
              <a:sym typeface="Barlow"/>
            </a:endParaRPr>
          </a:p>
        </p:txBody>
      </p:sp>
      <p:sp>
        <p:nvSpPr>
          <p:cNvPr id="2320" name="Google Shape;2320;p39"/>
          <p:cNvSpPr txBox="1"/>
          <p:nvPr/>
        </p:nvSpPr>
        <p:spPr>
          <a:xfrm>
            <a:off x="3500581" y="3710529"/>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ro-MD" sz="1200" b="1" dirty="0">
                <a:solidFill>
                  <a:srgbClr val="FF0000"/>
                </a:solidFill>
                <a:latin typeface="Times New Roman" panose="02020603050405020304" pitchFamily="18" charset="0"/>
                <a:ea typeface="Barlow"/>
                <a:cs typeface="Times New Roman" panose="02020603050405020304" pitchFamily="18" charset="0"/>
                <a:sym typeface="Barlow"/>
              </a:rPr>
              <a:t>Germania 321</a:t>
            </a:r>
            <a:endParaRPr sz="1200" b="1" dirty="0">
              <a:solidFill>
                <a:srgbClr val="FF0000"/>
              </a:solidFill>
              <a:latin typeface="Times New Roman" panose="02020603050405020304" pitchFamily="18" charset="0"/>
              <a:ea typeface="Barlow"/>
              <a:cs typeface="Times New Roman" panose="02020603050405020304" pitchFamily="18" charset="0"/>
              <a:sym typeface="Barlow"/>
            </a:endParaRPr>
          </a:p>
        </p:txBody>
      </p:sp>
      <p:sp>
        <p:nvSpPr>
          <p:cNvPr id="2321" name="Google Shape;2321;p39"/>
          <p:cNvSpPr txBox="1"/>
          <p:nvPr/>
        </p:nvSpPr>
        <p:spPr>
          <a:xfrm>
            <a:off x="5514747" y="3710529"/>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ro-MD" sz="1200" b="1" dirty="0">
                <a:solidFill>
                  <a:srgbClr val="92D050"/>
                </a:solidFill>
                <a:latin typeface="Times New Roman" panose="02020603050405020304" pitchFamily="18" charset="0"/>
                <a:ea typeface="Barlow"/>
                <a:cs typeface="Times New Roman" panose="02020603050405020304" pitchFamily="18" charset="0"/>
                <a:sym typeface="Barlow"/>
              </a:rPr>
              <a:t>Franța 203</a:t>
            </a:r>
            <a:endParaRPr sz="1200" b="1" dirty="0">
              <a:solidFill>
                <a:srgbClr val="92D050"/>
              </a:solidFill>
              <a:latin typeface="Times New Roman" panose="02020603050405020304" pitchFamily="18" charset="0"/>
              <a:ea typeface="Barlow"/>
              <a:cs typeface="Times New Roman" panose="02020603050405020304" pitchFamily="18" charset="0"/>
              <a:sym typeface="Barlow"/>
            </a:endParaRPr>
          </a:p>
        </p:txBody>
      </p:sp>
      <p:sp>
        <p:nvSpPr>
          <p:cNvPr id="30" name="Rectangle 29"/>
          <p:cNvSpPr/>
          <p:nvPr/>
        </p:nvSpPr>
        <p:spPr>
          <a:xfrm>
            <a:off x="4419767" y="4871050"/>
            <a:ext cx="864339" cy="215444"/>
          </a:xfrm>
          <a:prstGeom prst="rect">
            <a:avLst/>
          </a:prstGeom>
        </p:spPr>
        <p:txBody>
          <a:bodyPr wrap="none">
            <a:spAutoFit/>
          </a:bodyPr>
          <a:lstStyle/>
          <a:p>
            <a:pPr lvl="0"/>
            <a:r>
              <a:rPr lang="ro-RO" sz="800" b="1" dirty="0">
                <a:solidFill>
                  <a:schemeClr val="accent2">
                    <a:lumMod val="50000"/>
                  </a:schemeClr>
                </a:solidFill>
                <a:latin typeface="Barlow"/>
                <a:ea typeface="Barlow"/>
                <a:cs typeface="Barlow"/>
                <a:sym typeface="Barlow"/>
              </a:rPr>
              <a:t>Chișinău   202</a:t>
            </a:r>
            <a:r>
              <a:rPr lang="en-US" sz="800" b="1" dirty="0">
                <a:solidFill>
                  <a:schemeClr val="accent2">
                    <a:lumMod val="50000"/>
                  </a:schemeClr>
                </a:solidFill>
                <a:latin typeface="Barlow"/>
                <a:ea typeface="Barlow"/>
                <a:cs typeface="Barlow"/>
                <a:sym typeface="Barlow"/>
              </a:rPr>
              <a:t>3</a:t>
            </a:r>
            <a:endParaRPr lang="ro-RO" sz="800" b="1" dirty="0">
              <a:solidFill>
                <a:schemeClr val="accent2">
                  <a:lumMod val="50000"/>
                </a:schemeClr>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41"/>
          <p:cNvSpPr txBox="1">
            <a:spLocks noGrp="1"/>
          </p:cNvSpPr>
          <p:nvPr>
            <p:ph type="title"/>
          </p:nvPr>
        </p:nvSpPr>
        <p:spPr>
          <a:xfrm>
            <a:off x="372156" y="121811"/>
            <a:ext cx="8376307"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o-RO"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a:t>
            </a: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aleway Thin"/>
              </a:rPr>
              <a:t>n scopul asigurării procesului de transparență pe acest segment DGETS a emis Ordinul nr. 120 din 12.01.2022 al DGETS „Cu privire la asigurarea transparenței  în procesul decizional al activității instituțiilor de învățământ general”, conform căruia se obligă șefii DETS din sectoare, directorii instituțiilor de învățământ general din municipiu se obligă să completeze cu informația relevantă la capitol (privind publicarea documentelor pe pagina oficială Web administrată, conform domeniilor de activitate următoarele):</a:t>
            </a:r>
            <a:endParaRPr dirty="0">
              <a:latin typeface="Times New Roman" panose="02020603050405020304" pitchFamily="18" charset="0"/>
              <a:cs typeface="Times New Roman" panose="02020603050405020304" pitchFamily="18" charset="0"/>
            </a:endParaRPr>
          </a:p>
        </p:txBody>
      </p:sp>
      <p:sp>
        <p:nvSpPr>
          <p:cNvPr id="2334" name="Google Shape;2334;p4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
        <p:nvSpPr>
          <p:cNvPr id="2335" name="Google Shape;2335;p41"/>
          <p:cNvSpPr/>
          <p:nvPr/>
        </p:nvSpPr>
        <p:spPr>
          <a:xfrm>
            <a:off x="484400" y="1363400"/>
            <a:ext cx="4012800" cy="1584600"/>
          </a:xfrm>
          <a:prstGeom prst="rect">
            <a:avLst/>
          </a:prstGeom>
          <a:solidFill>
            <a:schemeClr val="lt2"/>
          </a:solidFill>
          <a:ln>
            <a:noFill/>
          </a:ln>
        </p:spPr>
        <p:txBody>
          <a:bodyPr spcFirstLastPara="1" wrap="square" lIns="91425" tIns="91425" rIns="1371600"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1" i="0" u="none" strike="noStrike" kern="0" cap="none" spc="0" normalizeH="0" baseline="0" noProof="0" dirty="0">
                <a:ln>
                  <a:noFill/>
                </a:ln>
                <a:solidFill>
                  <a:srgbClr val="00B0F0"/>
                </a:solidFill>
                <a:effectLst/>
                <a:uLnTx/>
                <a:uFillTx/>
                <a:latin typeface="Times New Roman" panose="02020603050405020304" pitchFamily="18" charset="0"/>
                <a:ea typeface="Calibri" panose="020F0502020204030204" pitchFamily="34" charset="0"/>
                <a:cs typeface="Arial"/>
                <a:sym typeface="Arial"/>
              </a:rPr>
              <a:t>Bugetul instituției pentru anul curent</a:t>
            </a:r>
            <a:endParaRPr kumimoji="0" lang="ro-RO" sz="1100" b="0" i="0" u="none" strike="noStrike" kern="0" cap="none" spc="0" normalizeH="0" baseline="0" noProof="0" dirty="0">
              <a:ln>
                <a:noFill/>
              </a:ln>
              <a:solidFill>
                <a:srgbClr val="00B0F0"/>
              </a:solidFill>
              <a:effectLst/>
              <a:uLnTx/>
              <a:uFillTx/>
              <a:latin typeface="Barlow"/>
              <a:ea typeface="Barlow"/>
              <a:cs typeface="Barlow"/>
              <a:sym typeface="Barlow"/>
            </a:endParaRPr>
          </a:p>
        </p:txBody>
      </p:sp>
      <p:sp>
        <p:nvSpPr>
          <p:cNvPr id="2336" name="Google Shape;2336;p41"/>
          <p:cNvSpPr/>
          <p:nvPr/>
        </p:nvSpPr>
        <p:spPr>
          <a:xfrm>
            <a:off x="4663070" y="1363400"/>
            <a:ext cx="4012800" cy="1584600"/>
          </a:xfrm>
          <a:prstGeom prst="rect">
            <a:avLst/>
          </a:prstGeom>
          <a:solidFill>
            <a:schemeClr val="lt2"/>
          </a:solidFill>
          <a:ln>
            <a:noFill/>
          </a:ln>
        </p:spPr>
        <p:txBody>
          <a:bodyPr spcFirstLastPara="1" wrap="square" lIns="1371600" tIns="91425" rIns="91425" bIns="91425" anchor="ctr" anchorCtr="0">
            <a:noAutofit/>
          </a:bodyPr>
          <a:lstStyle/>
          <a:p>
            <a:pPr marL="0" lvl="0" indent="0" algn="l" rtl="0">
              <a:spcBef>
                <a:spcPts val="0"/>
              </a:spcBef>
              <a:spcAft>
                <a:spcPts val="0"/>
              </a:spcAft>
              <a:buNone/>
            </a:pPr>
            <a:r>
              <a:rPr lang="ro-RO" sz="1800" b="1" dirty="0">
                <a:solidFill>
                  <a:srgbClr val="FFC000"/>
                </a:solidFill>
                <a:effectLst/>
                <a:latin typeface="Times New Roman" panose="02020603050405020304" pitchFamily="18" charset="0"/>
                <a:ea typeface="Calibri" panose="020F0502020204030204" pitchFamily="34" charset="0"/>
              </a:rPr>
              <a:t>Planul de achiziții pentru anul curent</a:t>
            </a:r>
            <a:endParaRPr lang="ro-RO" sz="1800" dirty="0">
              <a:solidFill>
                <a:srgbClr val="FFC000"/>
              </a:solidFill>
              <a:latin typeface="Barlow"/>
              <a:ea typeface="Barlow"/>
              <a:cs typeface="Barlow"/>
              <a:sym typeface="Barlow"/>
            </a:endParaRPr>
          </a:p>
        </p:txBody>
      </p:sp>
      <p:sp>
        <p:nvSpPr>
          <p:cNvPr id="2337" name="Google Shape;2337;p41"/>
          <p:cNvSpPr/>
          <p:nvPr/>
        </p:nvSpPr>
        <p:spPr>
          <a:xfrm>
            <a:off x="484400" y="3121900"/>
            <a:ext cx="4012800" cy="15846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Barlow"/>
              <a:ea typeface="Barlow"/>
              <a:cs typeface="Barlow"/>
              <a:sym typeface="Barlow"/>
            </a:endParaRPr>
          </a:p>
          <a:p>
            <a:pPr marL="0" lvl="0" indent="0" algn="l" rtl="0">
              <a:spcBef>
                <a:spcPts val="0"/>
              </a:spcBef>
              <a:spcAft>
                <a:spcPts val="0"/>
              </a:spcAft>
              <a:buNone/>
            </a:pPr>
            <a:r>
              <a:rPr lang="ro-RO" sz="1600" b="1" dirty="0">
                <a:solidFill>
                  <a:srgbClr val="7030A0"/>
                </a:solidFill>
                <a:effectLst/>
                <a:latin typeface="Times New Roman" panose="02020603050405020304" pitchFamily="18" charset="0"/>
                <a:ea typeface="Calibri" panose="020F0502020204030204" pitchFamily="34" charset="0"/>
              </a:rPr>
              <a:t>Rapoartele de achiziții efectuate pe parcursul anului anterior, grupate pe categorii, bunurile procurate din bugetul CMC</a:t>
            </a:r>
            <a:endParaRPr lang="ro-RO" sz="1600" dirty="0">
              <a:solidFill>
                <a:srgbClr val="7030A0"/>
              </a:solidFill>
              <a:latin typeface="Barlow"/>
              <a:ea typeface="Barlow"/>
              <a:cs typeface="Barlow"/>
              <a:sym typeface="Barlow"/>
            </a:endParaRPr>
          </a:p>
        </p:txBody>
      </p:sp>
      <p:sp>
        <p:nvSpPr>
          <p:cNvPr id="2338" name="Google Shape;2338;p41"/>
          <p:cNvSpPr/>
          <p:nvPr/>
        </p:nvSpPr>
        <p:spPr>
          <a:xfrm>
            <a:off x="4663070" y="3121900"/>
            <a:ext cx="4012800" cy="1584600"/>
          </a:xfrm>
          <a:prstGeom prst="rect">
            <a:avLst/>
          </a:prstGeom>
          <a:solidFill>
            <a:schemeClr val="lt2"/>
          </a:solidFill>
          <a:ln>
            <a:noFill/>
          </a:ln>
        </p:spPr>
        <p:txBody>
          <a:bodyPr spcFirstLastPara="1" wrap="square" lIns="1371600" tIns="91425" rIns="91425" bIns="91425" anchor="ctr" anchorCtr="0">
            <a:noAutofit/>
          </a:bodyPr>
          <a:lstStyle/>
          <a:p>
            <a:pPr marL="0" lvl="0" indent="0" algn="l" rtl="0">
              <a:spcBef>
                <a:spcPts val="0"/>
              </a:spcBef>
              <a:spcAft>
                <a:spcPts val="0"/>
              </a:spcAft>
              <a:buNone/>
            </a:pPr>
            <a:r>
              <a:rPr lang="ro-RO" sz="1600" b="1" dirty="0">
                <a:solidFill>
                  <a:srgbClr val="FF0000"/>
                </a:solidFill>
                <a:effectLst/>
                <a:latin typeface="Times New Roman" panose="02020603050405020304" pitchFamily="18" charset="0"/>
                <a:ea typeface="Calibri" panose="020F0502020204030204" pitchFamily="34" charset="0"/>
              </a:rPr>
              <a:t>Lista tuturor bunurilor donate instituției </a:t>
            </a:r>
            <a:endParaRPr lang="ro-RO" sz="1600" dirty="0">
              <a:solidFill>
                <a:srgbClr val="FF0000"/>
              </a:solidFill>
              <a:latin typeface="Barlow"/>
              <a:ea typeface="Barlow"/>
              <a:cs typeface="Barlow"/>
              <a:sym typeface="Barlow"/>
            </a:endParaRPr>
          </a:p>
        </p:txBody>
      </p:sp>
      <p:sp>
        <p:nvSpPr>
          <p:cNvPr id="2339" name="Google Shape;2339;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rot="5400000">
            <a:off x="3459879" y="1738389"/>
            <a:ext cx="2417100" cy="2417100"/>
          </a:xfrm>
          <a:prstGeom prst="pie">
            <a:avLst>
              <a:gd name="adj1" fmla="val 10788866"/>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3842100" y="2242577"/>
            <a:ext cx="346481" cy="446525"/>
          </a:xfrm>
          <a:prstGeom prst="rect">
            <a:avLst/>
          </a:prstGeom>
        </p:spPr>
        <p:txBody>
          <a:bodyPr>
            <a:prstTxWarp prst="textPlain">
              <a:avLst/>
            </a:prstTxWarp>
          </a:bodyPr>
          <a:lstStyle/>
          <a:p>
            <a:pPr lvl="0" algn="ctr"/>
            <a:r>
              <a:rPr lang="ro-MD" b="1" dirty="0">
                <a:solidFill>
                  <a:schemeClr val="lt1"/>
                </a:solidFill>
                <a:latin typeface="Times New Roman" panose="02020603050405020304" pitchFamily="18" charset="0"/>
                <a:cs typeface="Times New Roman" panose="02020603050405020304" pitchFamily="18" charset="0"/>
              </a:rPr>
              <a:t>B</a:t>
            </a:r>
            <a:endParaRPr b="1" i="0" dirty="0">
              <a:ln>
                <a:noFill/>
              </a:ln>
              <a:solidFill>
                <a:schemeClr val="lt1"/>
              </a:solidFill>
              <a:latin typeface="Times New Roman" panose="02020603050405020304" pitchFamily="18" charset="0"/>
              <a:cs typeface="Times New Roman" panose="02020603050405020304" pitchFamily="18" charset="0"/>
            </a:endParaRPr>
          </a:p>
        </p:txBody>
      </p:sp>
      <p:sp>
        <p:nvSpPr>
          <p:cNvPr id="2344" name="Google Shape;2344;p41"/>
          <p:cNvSpPr/>
          <p:nvPr/>
        </p:nvSpPr>
        <p:spPr>
          <a:xfrm>
            <a:off x="4857720" y="2250297"/>
            <a:ext cx="434360" cy="438496"/>
          </a:xfrm>
          <a:prstGeom prst="rect">
            <a:avLst/>
          </a:prstGeom>
        </p:spPr>
        <p:txBody>
          <a:bodyPr>
            <a:prstTxWarp prst="textPlain">
              <a:avLst/>
            </a:prstTxWarp>
          </a:bodyPr>
          <a:lstStyle/>
          <a:p>
            <a:pPr lvl="0" algn="ctr"/>
            <a:r>
              <a:rPr lang="ro-MD" b="1" i="0" dirty="0">
                <a:ln>
                  <a:noFill/>
                </a:ln>
                <a:solidFill>
                  <a:schemeClr val="lt1"/>
                </a:solidFill>
                <a:latin typeface="Times New Roman" panose="02020603050405020304" pitchFamily="18" charset="0"/>
                <a:cs typeface="Times New Roman" panose="02020603050405020304" pitchFamily="18" charset="0"/>
              </a:rPr>
              <a:t>P</a:t>
            </a:r>
            <a:endParaRPr b="1" i="0" dirty="0">
              <a:ln>
                <a:noFill/>
              </a:ln>
              <a:solidFill>
                <a:schemeClr val="lt1"/>
              </a:solidFill>
              <a:latin typeface="Times New Roman" panose="02020603050405020304" pitchFamily="18" charset="0"/>
              <a:cs typeface="Times New Roman" panose="02020603050405020304" pitchFamily="18" charset="0"/>
            </a:endParaRPr>
          </a:p>
        </p:txBody>
      </p:sp>
      <p:sp>
        <p:nvSpPr>
          <p:cNvPr id="2345" name="Google Shape;2345;p41"/>
          <p:cNvSpPr/>
          <p:nvPr/>
        </p:nvSpPr>
        <p:spPr>
          <a:xfrm>
            <a:off x="3807513" y="3348952"/>
            <a:ext cx="428005" cy="444672"/>
          </a:xfrm>
          <a:prstGeom prst="rect">
            <a:avLst/>
          </a:prstGeom>
        </p:spPr>
        <p:txBody>
          <a:bodyPr>
            <a:prstTxWarp prst="textPlain">
              <a:avLst/>
            </a:prstTxWarp>
          </a:bodyPr>
          <a:lstStyle/>
          <a:p>
            <a:pPr lvl="0" algn="ctr"/>
            <a:r>
              <a:rPr b="1" i="0" dirty="0">
                <a:ln>
                  <a:noFill/>
                </a:ln>
                <a:solidFill>
                  <a:schemeClr val="lt1"/>
                </a:solidFill>
                <a:latin typeface="Raleway"/>
              </a:rPr>
              <a:t>O</a:t>
            </a:r>
          </a:p>
        </p:txBody>
      </p:sp>
      <p:sp>
        <p:nvSpPr>
          <p:cNvPr id="2346" name="Google Shape;2346;p41"/>
          <p:cNvSpPr/>
          <p:nvPr/>
        </p:nvSpPr>
        <p:spPr>
          <a:xfrm>
            <a:off x="4971979" y="3356672"/>
            <a:ext cx="365009" cy="438496"/>
          </a:xfrm>
          <a:prstGeom prst="rect">
            <a:avLst/>
          </a:prstGeom>
        </p:spPr>
        <p:txBody>
          <a:bodyPr>
            <a:prstTxWarp prst="textPlain">
              <a:avLst/>
            </a:prstTxWarp>
          </a:bodyPr>
          <a:lstStyle/>
          <a:p>
            <a:pPr lvl="0" algn="ctr"/>
            <a:r>
              <a:rPr lang="ro-MD" b="1" i="0" dirty="0">
                <a:ln>
                  <a:noFill/>
                </a:ln>
                <a:solidFill>
                  <a:schemeClr val="lt1"/>
                </a:solidFill>
                <a:latin typeface="Times New Roman" panose="02020603050405020304" pitchFamily="18" charset="0"/>
                <a:cs typeface="Times New Roman" panose="02020603050405020304" pitchFamily="18" charset="0"/>
              </a:rPr>
              <a:t>B</a:t>
            </a:r>
            <a:endParaRPr b="1" i="0" dirty="0">
              <a:ln>
                <a:noFill/>
              </a:ln>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39"/>
          <p:cNvSpPr txBox="1">
            <a:spLocks noGrp="1"/>
          </p:cNvSpPr>
          <p:nvPr>
            <p:ph type="title"/>
          </p:nvPr>
        </p:nvSpPr>
        <p:spPr>
          <a:xfrm>
            <a:off x="370923" y="316874"/>
            <a:ext cx="7859216" cy="1082700"/>
          </a:xfrm>
          <a:prstGeom prst="rect">
            <a:avLst/>
          </a:prstGeom>
        </p:spPr>
        <p:txBody>
          <a:bodyPr spcFirstLastPara="1" wrap="square" lIns="0" tIns="0" rIns="0" bIns="0" anchor="t" anchorCtr="0">
            <a:noAutofit/>
          </a:bodyPr>
          <a:lstStyle/>
          <a:p>
            <a:r>
              <a:rPr lang="ro-RO" b="1" dirty="0">
                <a:solidFill>
                  <a:srgbClr val="00B0F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Bugetul instituției pentru anul curent</a:t>
            </a:r>
            <a:endParaRPr lang="ro-RO" dirty="0">
              <a:solidFill>
                <a:srgbClr val="00B0F0"/>
              </a:solidFill>
              <a:effectLst>
                <a:outerShdw blurRad="38100" dist="38100" dir="2700000" algn="tl">
                  <a:srgbClr val="000000">
                    <a:alpha val="43137"/>
                  </a:srgbClr>
                </a:outerShdw>
              </a:effectLst>
              <a:latin typeface="Times New Roman" panose="02020603050405020304" pitchFamily="18" charset="0"/>
              <a:ea typeface="Barlow"/>
              <a:cs typeface="Times New Roman" panose="02020603050405020304" pitchFamily="18" charset="0"/>
              <a:sym typeface="Barlow"/>
            </a:endParaRPr>
          </a:p>
        </p:txBody>
      </p:sp>
      <p:sp>
        <p:nvSpPr>
          <p:cNvPr id="2295" name="Google Shape;2295;p3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defTabSz="914378"/>
            <a:fld id="{00000000-1234-1234-1234-123412341234}" type="slidenum">
              <a:rPr lang="en" kern="0">
                <a:solidFill>
                  <a:srgbClr val="FFFFFF"/>
                </a:solidFill>
              </a:rPr>
              <a:pPr defTabSz="914378"/>
              <a:t>8</a:t>
            </a:fld>
            <a:endParaRPr kern="0">
              <a:solidFill>
                <a:srgbClr val="FFFFFF"/>
              </a:solidFill>
            </a:endParaRPr>
          </a:p>
        </p:txBody>
      </p:sp>
      <p:sp>
        <p:nvSpPr>
          <p:cNvPr id="30" name="Rectangle 29"/>
          <p:cNvSpPr/>
          <p:nvPr/>
        </p:nvSpPr>
        <p:spPr>
          <a:xfrm>
            <a:off x="3827860" y="4871050"/>
            <a:ext cx="864339" cy="215444"/>
          </a:xfrm>
          <a:prstGeom prst="rect">
            <a:avLst/>
          </a:prstGeom>
        </p:spPr>
        <p:txBody>
          <a:bodyPr wrap="none">
            <a:spAutoFit/>
          </a:bodyPr>
          <a:lstStyle/>
          <a:p>
            <a:pPr defTabSz="914378"/>
            <a:r>
              <a:rPr lang="ro-RO" sz="800" b="1" dirty="0">
                <a:solidFill>
                  <a:srgbClr val="007BB9">
                    <a:lumMod val="50000"/>
                  </a:srgbClr>
                </a:solidFill>
                <a:latin typeface="Barlow"/>
                <a:ea typeface="Barlow"/>
                <a:cs typeface="Barlow"/>
                <a:sym typeface="Barlow"/>
              </a:rPr>
              <a:t>Chișinău   2023</a:t>
            </a:r>
          </a:p>
        </p:txBody>
      </p:sp>
      <p:sp>
        <p:nvSpPr>
          <p:cNvPr id="2" name="Google Shape;4734;p49">
            <a:extLst>
              <a:ext uri="{FF2B5EF4-FFF2-40B4-BE49-F238E27FC236}">
                <a16:creationId xmlns:a16="http://schemas.microsoft.com/office/drawing/2014/main" id="{CCBE15C8-E845-DEC6-62D9-859684779357}"/>
              </a:ext>
            </a:extLst>
          </p:cNvPr>
          <p:cNvSpPr/>
          <p:nvPr/>
        </p:nvSpPr>
        <p:spPr>
          <a:xfrm>
            <a:off x="374522" y="16522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4" name="CasetăText 3">
            <a:extLst>
              <a:ext uri="{FF2B5EF4-FFF2-40B4-BE49-F238E27FC236}">
                <a16:creationId xmlns:a16="http://schemas.microsoft.com/office/drawing/2014/main" id="{FE847FE6-A28B-B6FE-9498-6F2856D4A393}"/>
              </a:ext>
            </a:extLst>
          </p:cNvPr>
          <p:cNvSpPr txBox="1"/>
          <p:nvPr/>
        </p:nvSpPr>
        <p:spPr>
          <a:xfrm>
            <a:off x="252258" y="2123030"/>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60 instituții sectorul Botanica</a:t>
            </a:r>
            <a:endParaRPr lang="ro-RO" sz="900" dirty="0">
              <a:solidFill>
                <a:srgbClr val="0070C0"/>
              </a:solidFill>
              <a:latin typeface="Barlow"/>
              <a:ea typeface="Barlow"/>
              <a:cs typeface="Barlow"/>
              <a:sym typeface="Barlow"/>
            </a:endParaRPr>
          </a:p>
        </p:txBody>
      </p:sp>
      <p:grpSp>
        <p:nvGrpSpPr>
          <p:cNvPr id="7" name="Google Shape;4759;p49">
            <a:extLst>
              <a:ext uri="{FF2B5EF4-FFF2-40B4-BE49-F238E27FC236}">
                <a16:creationId xmlns:a16="http://schemas.microsoft.com/office/drawing/2014/main" id="{74A54016-F406-783E-E989-464D75B2086B}"/>
              </a:ext>
            </a:extLst>
          </p:cNvPr>
          <p:cNvGrpSpPr/>
          <p:nvPr/>
        </p:nvGrpSpPr>
        <p:grpSpPr>
          <a:xfrm>
            <a:off x="1673442" y="1673370"/>
            <a:ext cx="397928" cy="449660"/>
            <a:chOff x="584925" y="922575"/>
            <a:chExt cx="415200" cy="502525"/>
          </a:xfrm>
          <a:solidFill>
            <a:srgbClr val="00B050"/>
          </a:solidFill>
        </p:grpSpPr>
        <p:sp>
          <p:nvSpPr>
            <p:cNvPr id="8" name="Google Shape;4760;p49">
              <a:extLst>
                <a:ext uri="{FF2B5EF4-FFF2-40B4-BE49-F238E27FC236}">
                  <a16:creationId xmlns:a16="http://schemas.microsoft.com/office/drawing/2014/main" id="{A466507D-9217-0E8C-A0F8-56B667E1FC4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9" name="Google Shape;4761;p49">
              <a:extLst>
                <a:ext uri="{FF2B5EF4-FFF2-40B4-BE49-F238E27FC236}">
                  <a16:creationId xmlns:a16="http://schemas.microsoft.com/office/drawing/2014/main" id="{F988A271-30AC-C459-C842-B02BA807D882}"/>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0" name="Google Shape;4762;p49">
              <a:extLst>
                <a:ext uri="{FF2B5EF4-FFF2-40B4-BE49-F238E27FC236}">
                  <a16:creationId xmlns:a16="http://schemas.microsoft.com/office/drawing/2014/main" id="{B481AF36-CCCA-2204-293A-5665D3D3F523}"/>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11" name="CasetăText 10">
            <a:extLst>
              <a:ext uri="{FF2B5EF4-FFF2-40B4-BE49-F238E27FC236}">
                <a16:creationId xmlns:a16="http://schemas.microsoft.com/office/drawing/2014/main" id="{E5619B81-C5A7-1F39-1E6B-2A2AC68FEB4C}"/>
              </a:ext>
            </a:extLst>
          </p:cNvPr>
          <p:cNvSpPr txBox="1"/>
          <p:nvPr/>
        </p:nvSpPr>
        <p:spPr>
          <a:xfrm>
            <a:off x="1367437" y="2128853"/>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60 documente plasate</a:t>
            </a:r>
            <a:endParaRPr lang="ro-RO" sz="900" dirty="0">
              <a:solidFill>
                <a:srgbClr val="00B050"/>
              </a:solidFill>
              <a:latin typeface="Barlow"/>
              <a:ea typeface="Barlow"/>
              <a:cs typeface="Barlow"/>
              <a:sym typeface="Barlow"/>
            </a:endParaRPr>
          </a:p>
        </p:txBody>
      </p:sp>
      <p:sp>
        <p:nvSpPr>
          <p:cNvPr id="12" name="Google Shape;4927;p49">
            <a:extLst>
              <a:ext uri="{FF2B5EF4-FFF2-40B4-BE49-F238E27FC236}">
                <a16:creationId xmlns:a16="http://schemas.microsoft.com/office/drawing/2014/main" id="{2DCD1DA5-4777-7A4C-3670-FB356290B1AC}"/>
              </a:ext>
            </a:extLst>
          </p:cNvPr>
          <p:cNvSpPr/>
          <p:nvPr/>
        </p:nvSpPr>
        <p:spPr>
          <a:xfrm>
            <a:off x="2933395" y="165220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13" name="CasetăText 12">
            <a:extLst>
              <a:ext uri="{FF2B5EF4-FFF2-40B4-BE49-F238E27FC236}">
                <a16:creationId xmlns:a16="http://schemas.microsoft.com/office/drawing/2014/main" id="{ED2D5CB8-27FD-8750-2CA3-5B323D037CF5}"/>
              </a:ext>
            </a:extLst>
          </p:cNvPr>
          <p:cNvSpPr txBox="1"/>
          <p:nvPr/>
        </p:nvSpPr>
        <p:spPr>
          <a:xfrm>
            <a:off x="2556857" y="2134676"/>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3" name="Google Shape;4734;p49">
            <a:extLst>
              <a:ext uri="{FF2B5EF4-FFF2-40B4-BE49-F238E27FC236}">
                <a16:creationId xmlns:a16="http://schemas.microsoft.com/office/drawing/2014/main" id="{E37F673D-3FF9-B0CB-9CA9-7C7A8E78FE05}"/>
              </a:ext>
            </a:extLst>
          </p:cNvPr>
          <p:cNvSpPr/>
          <p:nvPr/>
        </p:nvSpPr>
        <p:spPr>
          <a:xfrm>
            <a:off x="370923" y="27349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5" name="Google Shape;4734;p49">
            <a:extLst>
              <a:ext uri="{FF2B5EF4-FFF2-40B4-BE49-F238E27FC236}">
                <a16:creationId xmlns:a16="http://schemas.microsoft.com/office/drawing/2014/main" id="{0EE0FACF-340C-8302-86A1-57301F1FF691}"/>
              </a:ext>
            </a:extLst>
          </p:cNvPr>
          <p:cNvSpPr/>
          <p:nvPr/>
        </p:nvSpPr>
        <p:spPr>
          <a:xfrm>
            <a:off x="370923" y="3757326"/>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6" name="CasetăText 5">
            <a:extLst>
              <a:ext uri="{FF2B5EF4-FFF2-40B4-BE49-F238E27FC236}">
                <a16:creationId xmlns:a16="http://schemas.microsoft.com/office/drawing/2014/main" id="{8DE6411A-B4B3-F6EC-8589-4AEBB1EECEAC}"/>
              </a:ext>
            </a:extLst>
          </p:cNvPr>
          <p:cNvSpPr txBox="1"/>
          <p:nvPr/>
        </p:nvSpPr>
        <p:spPr>
          <a:xfrm>
            <a:off x="173468" y="3218283"/>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41 instituții sectorul Buiucani</a:t>
            </a:r>
            <a:endParaRPr lang="ro-RO" sz="900" dirty="0">
              <a:solidFill>
                <a:srgbClr val="0070C0"/>
              </a:solidFill>
              <a:latin typeface="Barlow"/>
              <a:ea typeface="Barlow"/>
              <a:cs typeface="Barlow"/>
              <a:sym typeface="Barlow"/>
            </a:endParaRPr>
          </a:p>
        </p:txBody>
      </p:sp>
      <p:sp>
        <p:nvSpPr>
          <p:cNvPr id="14" name="CasetăText 13">
            <a:extLst>
              <a:ext uri="{FF2B5EF4-FFF2-40B4-BE49-F238E27FC236}">
                <a16:creationId xmlns:a16="http://schemas.microsoft.com/office/drawing/2014/main" id="{D0625124-1AB3-747C-81D7-2B1145A73708}"/>
              </a:ext>
            </a:extLst>
          </p:cNvPr>
          <p:cNvSpPr txBox="1"/>
          <p:nvPr/>
        </p:nvSpPr>
        <p:spPr>
          <a:xfrm>
            <a:off x="173468" y="4226654"/>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35 instituții sectorul Centru</a:t>
            </a:r>
            <a:endParaRPr lang="ro-RO" sz="900" dirty="0">
              <a:solidFill>
                <a:srgbClr val="0070C0"/>
              </a:solidFill>
              <a:latin typeface="Barlow"/>
              <a:ea typeface="Barlow"/>
              <a:cs typeface="Barlow"/>
              <a:sym typeface="Barlow"/>
            </a:endParaRPr>
          </a:p>
        </p:txBody>
      </p:sp>
      <p:grpSp>
        <p:nvGrpSpPr>
          <p:cNvPr id="15" name="Google Shape;4759;p49">
            <a:extLst>
              <a:ext uri="{FF2B5EF4-FFF2-40B4-BE49-F238E27FC236}">
                <a16:creationId xmlns:a16="http://schemas.microsoft.com/office/drawing/2014/main" id="{C2F8C2B4-7618-22EE-B4B7-36609FF08F1A}"/>
              </a:ext>
            </a:extLst>
          </p:cNvPr>
          <p:cNvGrpSpPr/>
          <p:nvPr/>
        </p:nvGrpSpPr>
        <p:grpSpPr>
          <a:xfrm>
            <a:off x="1655890" y="2734908"/>
            <a:ext cx="397928" cy="449660"/>
            <a:chOff x="584925" y="922575"/>
            <a:chExt cx="415200" cy="502525"/>
          </a:xfrm>
          <a:solidFill>
            <a:srgbClr val="00B050"/>
          </a:solidFill>
        </p:grpSpPr>
        <p:sp>
          <p:nvSpPr>
            <p:cNvPr id="16" name="Google Shape;4760;p49">
              <a:extLst>
                <a:ext uri="{FF2B5EF4-FFF2-40B4-BE49-F238E27FC236}">
                  <a16:creationId xmlns:a16="http://schemas.microsoft.com/office/drawing/2014/main" id="{5C7C7AA0-A3CE-751C-41AA-AD72C61470F9}"/>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7" name="Google Shape;4761;p49">
              <a:extLst>
                <a:ext uri="{FF2B5EF4-FFF2-40B4-BE49-F238E27FC236}">
                  <a16:creationId xmlns:a16="http://schemas.microsoft.com/office/drawing/2014/main" id="{0FCEFD3D-CF57-8BD7-C80F-65D933D2B56A}"/>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8" name="Google Shape;4762;p49">
              <a:extLst>
                <a:ext uri="{FF2B5EF4-FFF2-40B4-BE49-F238E27FC236}">
                  <a16:creationId xmlns:a16="http://schemas.microsoft.com/office/drawing/2014/main" id="{E1ED25E1-831F-3F2E-C734-8B6BE45A330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19" name="Google Shape;4759;p49">
            <a:extLst>
              <a:ext uri="{FF2B5EF4-FFF2-40B4-BE49-F238E27FC236}">
                <a16:creationId xmlns:a16="http://schemas.microsoft.com/office/drawing/2014/main" id="{1340AA83-FE3D-1417-5788-2B2C7E0CC817}"/>
              </a:ext>
            </a:extLst>
          </p:cNvPr>
          <p:cNvGrpSpPr/>
          <p:nvPr/>
        </p:nvGrpSpPr>
        <p:grpSpPr>
          <a:xfrm>
            <a:off x="1656109" y="3779748"/>
            <a:ext cx="397928" cy="449660"/>
            <a:chOff x="584925" y="922575"/>
            <a:chExt cx="415200" cy="502525"/>
          </a:xfrm>
          <a:solidFill>
            <a:srgbClr val="00B050"/>
          </a:solidFill>
        </p:grpSpPr>
        <p:sp>
          <p:nvSpPr>
            <p:cNvPr id="20" name="Google Shape;4760;p49">
              <a:extLst>
                <a:ext uri="{FF2B5EF4-FFF2-40B4-BE49-F238E27FC236}">
                  <a16:creationId xmlns:a16="http://schemas.microsoft.com/office/drawing/2014/main" id="{BE6B562A-572E-F27A-7700-A2B3F3645EAE}"/>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1" name="Google Shape;4761;p49">
              <a:extLst>
                <a:ext uri="{FF2B5EF4-FFF2-40B4-BE49-F238E27FC236}">
                  <a16:creationId xmlns:a16="http://schemas.microsoft.com/office/drawing/2014/main" id="{4D809B97-56BC-FCF5-9FD7-AD698AF6FCF9}"/>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 name="Google Shape;4762;p49">
              <a:extLst>
                <a:ext uri="{FF2B5EF4-FFF2-40B4-BE49-F238E27FC236}">
                  <a16:creationId xmlns:a16="http://schemas.microsoft.com/office/drawing/2014/main" id="{3AA61FFA-A07E-B85E-FF2D-1E60C33C7DFD}"/>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 name="CasetăText 22">
            <a:extLst>
              <a:ext uri="{FF2B5EF4-FFF2-40B4-BE49-F238E27FC236}">
                <a16:creationId xmlns:a16="http://schemas.microsoft.com/office/drawing/2014/main" id="{CABAA7FC-C0BA-4DA0-8075-4E3E89C15CC0}"/>
              </a:ext>
            </a:extLst>
          </p:cNvPr>
          <p:cNvSpPr txBox="1"/>
          <p:nvPr/>
        </p:nvSpPr>
        <p:spPr>
          <a:xfrm>
            <a:off x="1288648" y="3216177"/>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41 documente plasate</a:t>
            </a:r>
            <a:endParaRPr lang="ro-RO" sz="900" dirty="0">
              <a:solidFill>
                <a:srgbClr val="00B050"/>
              </a:solidFill>
              <a:latin typeface="Barlow"/>
              <a:ea typeface="Barlow"/>
              <a:cs typeface="Barlow"/>
              <a:sym typeface="Barlow"/>
            </a:endParaRPr>
          </a:p>
        </p:txBody>
      </p:sp>
      <p:sp>
        <p:nvSpPr>
          <p:cNvPr id="24" name="CasetăText 23">
            <a:extLst>
              <a:ext uri="{FF2B5EF4-FFF2-40B4-BE49-F238E27FC236}">
                <a16:creationId xmlns:a16="http://schemas.microsoft.com/office/drawing/2014/main" id="{F517DB88-979E-19FF-AD61-2F78CFF837D8}"/>
              </a:ext>
            </a:extLst>
          </p:cNvPr>
          <p:cNvSpPr txBox="1"/>
          <p:nvPr/>
        </p:nvSpPr>
        <p:spPr>
          <a:xfrm>
            <a:off x="1288648" y="422747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35 documente plasate</a:t>
            </a:r>
            <a:endParaRPr lang="ro-RO" sz="900" dirty="0">
              <a:solidFill>
                <a:srgbClr val="00B050"/>
              </a:solidFill>
              <a:latin typeface="Barlow"/>
              <a:ea typeface="Barlow"/>
              <a:cs typeface="Barlow"/>
              <a:sym typeface="Barlow"/>
            </a:endParaRPr>
          </a:p>
        </p:txBody>
      </p:sp>
      <p:sp>
        <p:nvSpPr>
          <p:cNvPr id="25" name="Google Shape;4927;p49">
            <a:extLst>
              <a:ext uri="{FF2B5EF4-FFF2-40B4-BE49-F238E27FC236}">
                <a16:creationId xmlns:a16="http://schemas.microsoft.com/office/drawing/2014/main" id="{1502E020-2DE5-B466-E12B-47A38F5B4D40}"/>
              </a:ext>
            </a:extLst>
          </p:cNvPr>
          <p:cNvSpPr/>
          <p:nvPr/>
        </p:nvSpPr>
        <p:spPr>
          <a:xfrm>
            <a:off x="2933395" y="2731288"/>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6" name="Google Shape;4927;p49">
            <a:extLst>
              <a:ext uri="{FF2B5EF4-FFF2-40B4-BE49-F238E27FC236}">
                <a16:creationId xmlns:a16="http://schemas.microsoft.com/office/drawing/2014/main" id="{DB37C216-BB65-EDB8-041A-C9B41E1FF631}"/>
              </a:ext>
            </a:extLst>
          </p:cNvPr>
          <p:cNvSpPr/>
          <p:nvPr/>
        </p:nvSpPr>
        <p:spPr>
          <a:xfrm>
            <a:off x="2933395" y="3774371"/>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7" name="CasetăText 26">
            <a:extLst>
              <a:ext uri="{FF2B5EF4-FFF2-40B4-BE49-F238E27FC236}">
                <a16:creationId xmlns:a16="http://schemas.microsoft.com/office/drawing/2014/main" id="{B8D56F6D-9676-4B05-BDDA-E837FAD0DB0A}"/>
              </a:ext>
            </a:extLst>
          </p:cNvPr>
          <p:cNvSpPr txBox="1"/>
          <p:nvPr/>
        </p:nvSpPr>
        <p:spPr>
          <a:xfrm>
            <a:off x="2556857" y="320919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8" name="CasetăText 27">
            <a:extLst>
              <a:ext uri="{FF2B5EF4-FFF2-40B4-BE49-F238E27FC236}">
                <a16:creationId xmlns:a16="http://schemas.microsoft.com/office/drawing/2014/main" id="{3F1FD4DB-ABF2-F156-2ED3-057EB43BCB48}"/>
              </a:ext>
            </a:extLst>
          </p:cNvPr>
          <p:cNvSpPr txBox="1"/>
          <p:nvPr/>
        </p:nvSpPr>
        <p:spPr>
          <a:xfrm>
            <a:off x="2556857" y="4218401"/>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5" name="CasetăText 2284">
            <a:extLst>
              <a:ext uri="{FF2B5EF4-FFF2-40B4-BE49-F238E27FC236}">
                <a16:creationId xmlns:a16="http://schemas.microsoft.com/office/drawing/2014/main" id="{292E0F0C-AE97-DD25-5E85-8AA21B8A0CA9}"/>
              </a:ext>
            </a:extLst>
          </p:cNvPr>
          <p:cNvSpPr txBox="1"/>
          <p:nvPr/>
        </p:nvSpPr>
        <p:spPr>
          <a:xfrm>
            <a:off x="6800630" y="2141654"/>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6" name="Google Shape;4734;p49">
            <a:extLst>
              <a:ext uri="{FF2B5EF4-FFF2-40B4-BE49-F238E27FC236}">
                <a16:creationId xmlns:a16="http://schemas.microsoft.com/office/drawing/2014/main" id="{D99D1240-E9DC-EEC6-FC67-85183EE5EBE2}"/>
              </a:ext>
            </a:extLst>
          </p:cNvPr>
          <p:cNvSpPr/>
          <p:nvPr/>
        </p:nvSpPr>
        <p:spPr>
          <a:xfrm>
            <a:off x="4614696" y="2741887"/>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287" name="Google Shape;4734;p49">
            <a:extLst>
              <a:ext uri="{FF2B5EF4-FFF2-40B4-BE49-F238E27FC236}">
                <a16:creationId xmlns:a16="http://schemas.microsoft.com/office/drawing/2014/main" id="{AA1DFE69-2259-752F-1AFF-3C352D5DE51D}"/>
              </a:ext>
            </a:extLst>
          </p:cNvPr>
          <p:cNvSpPr/>
          <p:nvPr/>
        </p:nvSpPr>
        <p:spPr>
          <a:xfrm>
            <a:off x="4614696" y="3764304"/>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grpSp>
        <p:nvGrpSpPr>
          <p:cNvPr id="2288" name="Google Shape;4759;p49">
            <a:extLst>
              <a:ext uri="{FF2B5EF4-FFF2-40B4-BE49-F238E27FC236}">
                <a16:creationId xmlns:a16="http://schemas.microsoft.com/office/drawing/2014/main" id="{073CEE62-90EB-7E69-BD80-94153C54C146}"/>
              </a:ext>
            </a:extLst>
          </p:cNvPr>
          <p:cNvGrpSpPr/>
          <p:nvPr/>
        </p:nvGrpSpPr>
        <p:grpSpPr>
          <a:xfrm>
            <a:off x="5899663" y="2741886"/>
            <a:ext cx="397928" cy="449660"/>
            <a:chOff x="584925" y="922575"/>
            <a:chExt cx="415200" cy="502525"/>
          </a:xfrm>
          <a:solidFill>
            <a:srgbClr val="00B050"/>
          </a:solidFill>
        </p:grpSpPr>
        <p:sp>
          <p:nvSpPr>
            <p:cNvPr id="2289" name="Google Shape;4760;p49">
              <a:extLst>
                <a:ext uri="{FF2B5EF4-FFF2-40B4-BE49-F238E27FC236}">
                  <a16:creationId xmlns:a16="http://schemas.microsoft.com/office/drawing/2014/main" id="{5A0354AF-B553-0270-30AA-501777783A58}"/>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0" name="Google Shape;4761;p49">
              <a:extLst>
                <a:ext uri="{FF2B5EF4-FFF2-40B4-BE49-F238E27FC236}">
                  <a16:creationId xmlns:a16="http://schemas.microsoft.com/office/drawing/2014/main" id="{F03BBDD7-1477-6961-1FD8-8647D81615B0}"/>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1" name="Google Shape;4762;p49">
              <a:extLst>
                <a:ext uri="{FF2B5EF4-FFF2-40B4-BE49-F238E27FC236}">
                  <a16:creationId xmlns:a16="http://schemas.microsoft.com/office/drawing/2014/main" id="{ECA9DFEE-DA9A-3C56-928E-0F4E4D8E72F9}"/>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2292" name="Google Shape;4759;p49">
            <a:extLst>
              <a:ext uri="{FF2B5EF4-FFF2-40B4-BE49-F238E27FC236}">
                <a16:creationId xmlns:a16="http://schemas.microsoft.com/office/drawing/2014/main" id="{8C303986-EEA4-E4CF-8DC3-32F8DEEA943E}"/>
              </a:ext>
            </a:extLst>
          </p:cNvPr>
          <p:cNvGrpSpPr/>
          <p:nvPr/>
        </p:nvGrpSpPr>
        <p:grpSpPr>
          <a:xfrm>
            <a:off x="5899882" y="3786726"/>
            <a:ext cx="397928" cy="449660"/>
            <a:chOff x="584925" y="922575"/>
            <a:chExt cx="415200" cy="502525"/>
          </a:xfrm>
          <a:solidFill>
            <a:srgbClr val="00B050"/>
          </a:solidFill>
        </p:grpSpPr>
        <p:sp>
          <p:nvSpPr>
            <p:cNvPr id="2293" name="Google Shape;4760;p49">
              <a:extLst>
                <a:ext uri="{FF2B5EF4-FFF2-40B4-BE49-F238E27FC236}">
                  <a16:creationId xmlns:a16="http://schemas.microsoft.com/office/drawing/2014/main" id="{A91884FB-68C7-9F58-9907-04CFEF40257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6" name="Google Shape;4761;p49">
              <a:extLst>
                <a:ext uri="{FF2B5EF4-FFF2-40B4-BE49-F238E27FC236}">
                  <a16:creationId xmlns:a16="http://schemas.microsoft.com/office/drawing/2014/main" id="{389B9EA5-8917-C4EF-4596-B7E3BFBBC03E}"/>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8" name="Google Shape;4762;p49">
              <a:extLst>
                <a:ext uri="{FF2B5EF4-FFF2-40B4-BE49-F238E27FC236}">
                  <a16:creationId xmlns:a16="http://schemas.microsoft.com/office/drawing/2014/main" id="{C01251EF-0C67-D59F-8B5B-65FD5B2521D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299" name="Google Shape;4927;p49">
            <a:extLst>
              <a:ext uri="{FF2B5EF4-FFF2-40B4-BE49-F238E27FC236}">
                <a16:creationId xmlns:a16="http://schemas.microsoft.com/office/drawing/2014/main" id="{5382055A-DDEE-5729-A8B9-175C8B713FF0}"/>
              </a:ext>
            </a:extLst>
          </p:cNvPr>
          <p:cNvSpPr/>
          <p:nvPr/>
        </p:nvSpPr>
        <p:spPr>
          <a:xfrm>
            <a:off x="7177168" y="2738266"/>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0" name="Google Shape;4927;p49">
            <a:extLst>
              <a:ext uri="{FF2B5EF4-FFF2-40B4-BE49-F238E27FC236}">
                <a16:creationId xmlns:a16="http://schemas.microsoft.com/office/drawing/2014/main" id="{E5BBA4C2-3D05-D102-270C-30EA719FC77D}"/>
              </a:ext>
            </a:extLst>
          </p:cNvPr>
          <p:cNvSpPr/>
          <p:nvPr/>
        </p:nvSpPr>
        <p:spPr>
          <a:xfrm>
            <a:off x="7177168" y="378134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1" name="CasetăText 2300">
            <a:extLst>
              <a:ext uri="{FF2B5EF4-FFF2-40B4-BE49-F238E27FC236}">
                <a16:creationId xmlns:a16="http://schemas.microsoft.com/office/drawing/2014/main" id="{D294F491-3F84-5D3B-D0D5-EB505778A2F5}"/>
              </a:ext>
            </a:extLst>
          </p:cNvPr>
          <p:cNvSpPr txBox="1"/>
          <p:nvPr/>
        </p:nvSpPr>
        <p:spPr>
          <a:xfrm>
            <a:off x="6800630" y="3216177"/>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2" name="CasetăText 2301">
            <a:extLst>
              <a:ext uri="{FF2B5EF4-FFF2-40B4-BE49-F238E27FC236}">
                <a16:creationId xmlns:a16="http://schemas.microsoft.com/office/drawing/2014/main" id="{2FEFA7AC-D083-94EF-DBB7-CD414F40BC03}"/>
              </a:ext>
            </a:extLst>
          </p:cNvPr>
          <p:cNvSpPr txBox="1"/>
          <p:nvPr/>
        </p:nvSpPr>
        <p:spPr>
          <a:xfrm>
            <a:off x="6800630" y="422537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3" name="CasetăText 2302">
            <a:extLst>
              <a:ext uri="{FF2B5EF4-FFF2-40B4-BE49-F238E27FC236}">
                <a16:creationId xmlns:a16="http://schemas.microsoft.com/office/drawing/2014/main" id="{0A96070C-5376-9DC8-7741-5857F0BB6791}"/>
              </a:ext>
            </a:extLst>
          </p:cNvPr>
          <p:cNvSpPr txBox="1"/>
          <p:nvPr/>
        </p:nvSpPr>
        <p:spPr>
          <a:xfrm>
            <a:off x="5556591" y="321526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50 documente plasate</a:t>
            </a:r>
            <a:endParaRPr lang="ro-RO" sz="900" dirty="0">
              <a:solidFill>
                <a:srgbClr val="00B050"/>
              </a:solidFill>
              <a:latin typeface="Barlow"/>
              <a:ea typeface="Barlow"/>
              <a:cs typeface="Barlow"/>
              <a:sym typeface="Barlow"/>
            </a:endParaRPr>
          </a:p>
        </p:txBody>
      </p:sp>
      <p:sp>
        <p:nvSpPr>
          <p:cNvPr id="2304" name="CasetăText 2303">
            <a:extLst>
              <a:ext uri="{FF2B5EF4-FFF2-40B4-BE49-F238E27FC236}">
                <a16:creationId xmlns:a16="http://schemas.microsoft.com/office/drawing/2014/main" id="{E0C7D963-E438-B8F7-44F5-994DF6B94E52}"/>
              </a:ext>
            </a:extLst>
          </p:cNvPr>
          <p:cNvSpPr txBox="1"/>
          <p:nvPr/>
        </p:nvSpPr>
        <p:spPr>
          <a:xfrm>
            <a:off x="4455765" y="3218282"/>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50 instituții sectorul </a:t>
            </a:r>
            <a:r>
              <a:rPr lang="ro-RO" sz="900" b="1" dirty="0" err="1">
                <a:solidFill>
                  <a:srgbClr val="0070C0"/>
                </a:solidFill>
                <a:latin typeface="Times New Roman" panose="02020603050405020304" pitchFamily="18" charset="0"/>
                <a:ea typeface="Calibri" panose="020F0502020204030204" pitchFamily="34" charset="0"/>
              </a:rPr>
              <a:t>Rîșcani</a:t>
            </a:r>
            <a:endParaRPr lang="ro-RO" sz="900" dirty="0">
              <a:solidFill>
                <a:srgbClr val="0070C0"/>
              </a:solidFill>
              <a:latin typeface="Barlow"/>
              <a:ea typeface="Barlow"/>
              <a:cs typeface="Barlow"/>
              <a:sym typeface="Barlow"/>
            </a:endParaRPr>
          </a:p>
        </p:txBody>
      </p:sp>
      <p:sp>
        <p:nvSpPr>
          <p:cNvPr id="2305" name="CasetăText 2304">
            <a:extLst>
              <a:ext uri="{FF2B5EF4-FFF2-40B4-BE49-F238E27FC236}">
                <a16:creationId xmlns:a16="http://schemas.microsoft.com/office/drawing/2014/main" id="{C4C846FC-F97D-0AE3-B1B1-CF760EFF4A06}"/>
              </a:ext>
            </a:extLst>
          </p:cNvPr>
          <p:cNvSpPr txBox="1"/>
          <p:nvPr/>
        </p:nvSpPr>
        <p:spPr>
          <a:xfrm>
            <a:off x="4614696" y="4247289"/>
            <a:ext cx="1115180" cy="2308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59 IPLT</a:t>
            </a:r>
            <a:endParaRPr lang="ro-RO" sz="900" dirty="0">
              <a:solidFill>
                <a:srgbClr val="0070C0"/>
              </a:solidFill>
              <a:latin typeface="Barlow"/>
              <a:ea typeface="Barlow"/>
              <a:cs typeface="Barlow"/>
              <a:sym typeface="Barlow"/>
            </a:endParaRPr>
          </a:p>
        </p:txBody>
      </p:sp>
      <p:sp>
        <p:nvSpPr>
          <p:cNvPr id="2306" name="CasetăText 2305">
            <a:extLst>
              <a:ext uri="{FF2B5EF4-FFF2-40B4-BE49-F238E27FC236}">
                <a16:creationId xmlns:a16="http://schemas.microsoft.com/office/drawing/2014/main" id="{A22A2CEF-B5DC-B47E-7EC9-FE5F2D43DF1A}"/>
              </a:ext>
            </a:extLst>
          </p:cNvPr>
          <p:cNvSpPr txBox="1"/>
          <p:nvPr/>
        </p:nvSpPr>
        <p:spPr>
          <a:xfrm>
            <a:off x="5556591" y="422829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59 documente plasate</a:t>
            </a:r>
            <a:endParaRPr lang="ro-RO" sz="900" dirty="0">
              <a:solidFill>
                <a:srgbClr val="00B050"/>
              </a:solidFill>
              <a:latin typeface="Barlow"/>
              <a:ea typeface="Barlow"/>
              <a:cs typeface="Barlow"/>
              <a:sym typeface="Barlow"/>
            </a:endParaRPr>
          </a:p>
        </p:txBody>
      </p:sp>
      <p:sp>
        <p:nvSpPr>
          <p:cNvPr id="2307" name="Google Shape;4734;p49">
            <a:extLst>
              <a:ext uri="{FF2B5EF4-FFF2-40B4-BE49-F238E27FC236}">
                <a16:creationId xmlns:a16="http://schemas.microsoft.com/office/drawing/2014/main" id="{C2A9A38A-9BB6-28C3-AE4C-10EA09C6082F}"/>
              </a:ext>
            </a:extLst>
          </p:cNvPr>
          <p:cNvSpPr/>
          <p:nvPr/>
        </p:nvSpPr>
        <p:spPr>
          <a:xfrm>
            <a:off x="4572000" y="1670891"/>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308" name="CasetăText 2307">
            <a:extLst>
              <a:ext uri="{FF2B5EF4-FFF2-40B4-BE49-F238E27FC236}">
                <a16:creationId xmlns:a16="http://schemas.microsoft.com/office/drawing/2014/main" id="{CF767F96-F7F5-2B55-5455-743CAEB71B40}"/>
              </a:ext>
            </a:extLst>
          </p:cNvPr>
          <p:cNvSpPr txBox="1"/>
          <p:nvPr/>
        </p:nvSpPr>
        <p:spPr>
          <a:xfrm>
            <a:off x="4401181" y="2126497"/>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30 instituții sectorul </a:t>
            </a:r>
            <a:r>
              <a:rPr lang="ro-RO" sz="900" b="1" dirty="0" err="1">
                <a:solidFill>
                  <a:srgbClr val="0070C0"/>
                </a:solidFill>
                <a:latin typeface="Times New Roman" panose="02020603050405020304" pitchFamily="18" charset="0"/>
                <a:ea typeface="Calibri" panose="020F0502020204030204" pitchFamily="34" charset="0"/>
              </a:rPr>
              <a:t>Ciocana</a:t>
            </a:r>
            <a:endParaRPr lang="ro-RO" sz="900" dirty="0">
              <a:solidFill>
                <a:srgbClr val="0070C0"/>
              </a:solidFill>
              <a:latin typeface="Barlow"/>
              <a:ea typeface="Barlow"/>
              <a:cs typeface="Barlow"/>
              <a:sym typeface="Barlow"/>
            </a:endParaRPr>
          </a:p>
        </p:txBody>
      </p:sp>
      <p:grpSp>
        <p:nvGrpSpPr>
          <p:cNvPr id="2309" name="Google Shape;4759;p49">
            <a:extLst>
              <a:ext uri="{FF2B5EF4-FFF2-40B4-BE49-F238E27FC236}">
                <a16:creationId xmlns:a16="http://schemas.microsoft.com/office/drawing/2014/main" id="{394B001B-4B89-C59A-3EA7-66E1D7C1A38F}"/>
              </a:ext>
            </a:extLst>
          </p:cNvPr>
          <p:cNvGrpSpPr/>
          <p:nvPr/>
        </p:nvGrpSpPr>
        <p:grpSpPr>
          <a:xfrm>
            <a:off x="5892425" y="1670890"/>
            <a:ext cx="397928" cy="449660"/>
            <a:chOff x="584925" y="922575"/>
            <a:chExt cx="415200" cy="502525"/>
          </a:xfrm>
          <a:solidFill>
            <a:srgbClr val="00B050"/>
          </a:solidFill>
        </p:grpSpPr>
        <p:sp>
          <p:nvSpPr>
            <p:cNvPr id="2310" name="Google Shape;4760;p49">
              <a:extLst>
                <a:ext uri="{FF2B5EF4-FFF2-40B4-BE49-F238E27FC236}">
                  <a16:creationId xmlns:a16="http://schemas.microsoft.com/office/drawing/2014/main" id="{1F7EF272-9E24-D842-6329-6FE36A5B9711}"/>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1" name="Google Shape;4761;p49">
              <a:extLst>
                <a:ext uri="{FF2B5EF4-FFF2-40B4-BE49-F238E27FC236}">
                  <a16:creationId xmlns:a16="http://schemas.microsoft.com/office/drawing/2014/main" id="{DBEC9C17-E48D-6D04-6CFE-36B9FF890934}"/>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2" name="Google Shape;4762;p49">
              <a:extLst>
                <a:ext uri="{FF2B5EF4-FFF2-40B4-BE49-F238E27FC236}">
                  <a16:creationId xmlns:a16="http://schemas.microsoft.com/office/drawing/2014/main" id="{D76C531E-56D7-540D-A0F9-78E994ABD0AE}"/>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13" name="CasetăText 2312">
            <a:extLst>
              <a:ext uri="{FF2B5EF4-FFF2-40B4-BE49-F238E27FC236}">
                <a16:creationId xmlns:a16="http://schemas.microsoft.com/office/drawing/2014/main" id="{933C7AD6-F17E-7802-ADBF-36891C7BC6C5}"/>
              </a:ext>
            </a:extLst>
          </p:cNvPr>
          <p:cNvSpPr txBox="1"/>
          <p:nvPr/>
        </p:nvSpPr>
        <p:spPr>
          <a:xfrm>
            <a:off x="5516361" y="212449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30 documente plasate</a:t>
            </a:r>
            <a:endParaRPr lang="ro-RO" sz="900" dirty="0">
              <a:solidFill>
                <a:srgbClr val="00B050"/>
              </a:solidFill>
              <a:latin typeface="Barlow"/>
              <a:ea typeface="Barlow"/>
              <a:cs typeface="Barlow"/>
              <a:sym typeface="Barlow"/>
            </a:endParaRPr>
          </a:p>
        </p:txBody>
      </p:sp>
      <p:sp>
        <p:nvSpPr>
          <p:cNvPr id="2314" name="Google Shape;4927;p49">
            <a:extLst>
              <a:ext uri="{FF2B5EF4-FFF2-40B4-BE49-F238E27FC236}">
                <a16:creationId xmlns:a16="http://schemas.microsoft.com/office/drawing/2014/main" id="{A372460A-B0F9-505A-E5C2-0FA189F354E1}"/>
              </a:ext>
            </a:extLst>
          </p:cNvPr>
          <p:cNvSpPr/>
          <p:nvPr/>
        </p:nvSpPr>
        <p:spPr>
          <a:xfrm>
            <a:off x="7175823" y="1674287"/>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39"/>
          <p:cNvSpPr txBox="1">
            <a:spLocks noGrp="1"/>
          </p:cNvSpPr>
          <p:nvPr>
            <p:ph type="title"/>
          </p:nvPr>
        </p:nvSpPr>
        <p:spPr>
          <a:xfrm>
            <a:off x="370923" y="297516"/>
            <a:ext cx="7859216" cy="1082700"/>
          </a:xfrm>
          <a:prstGeom prst="rect">
            <a:avLst/>
          </a:prstGeom>
        </p:spPr>
        <p:txBody>
          <a:bodyPr spcFirstLastPara="1" wrap="square" lIns="0" tIns="0" rIns="0" bIns="0" anchor="t" anchorCtr="0">
            <a:noAutofit/>
          </a:bodyPr>
          <a:lstStyle/>
          <a:p>
            <a:r>
              <a:rPr lang="ro-RO"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a:sym typeface="Arial"/>
              </a:rPr>
              <a:t>Planul de achiziții pentru anul curent</a:t>
            </a:r>
            <a:endParaRPr lang="ro-RO" dirty="0">
              <a:solidFill>
                <a:srgbClr val="00B0F0"/>
              </a:solidFill>
              <a:effectLst>
                <a:outerShdw blurRad="38100" dist="38100" dir="2700000" algn="tl">
                  <a:srgbClr val="000000">
                    <a:alpha val="43137"/>
                  </a:srgbClr>
                </a:outerShdw>
              </a:effectLst>
              <a:latin typeface="Times New Roman" panose="02020603050405020304" pitchFamily="18" charset="0"/>
              <a:ea typeface="Barlow"/>
              <a:cs typeface="Times New Roman" panose="02020603050405020304" pitchFamily="18" charset="0"/>
              <a:sym typeface="Barlow"/>
            </a:endParaRPr>
          </a:p>
        </p:txBody>
      </p:sp>
      <p:sp>
        <p:nvSpPr>
          <p:cNvPr id="2295" name="Google Shape;2295;p3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defTabSz="914378"/>
            <a:fld id="{00000000-1234-1234-1234-123412341234}" type="slidenum">
              <a:rPr lang="en" kern="0">
                <a:solidFill>
                  <a:srgbClr val="FFFFFF"/>
                </a:solidFill>
              </a:rPr>
              <a:pPr defTabSz="914378"/>
              <a:t>9</a:t>
            </a:fld>
            <a:endParaRPr kern="0">
              <a:solidFill>
                <a:srgbClr val="FFFFFF"/>
              </a:solidFill>
            </a:endParaRPr>
          </a:p>
        </p:txBody>
      </p:sp>
      <p:sp>
        <p:nvSpPr>
          <p:cNvPr id="30" name="Rectangle 29"/>
          <p:cNvSpPr/>
          <p:nvPr/>
        </p:nvSpPr>
        <p:spPr>
          <a:xfrm>
            <a:off x="3827860" y="4871050"/>
            <a:ext cx="864339" cy="215444"/>
          </a:xfrm>
          <a:prstGeom prst="rect">
            <a:avLst/>
          </a:prstGeom>
        </p:spPr>
        <p:txBody>
          <a:bodyPr wrap="none">
            <a:spAutoFit/>
          </a:bodyPr>
          <a:lstStyle/>
          <a:p>
            <a:pPr defTabSz="914378"/>
            <a:r>
              <a:rPr lang="ro-RO" sz="800" b="1" dirty="0">
                <a:solidFill>
                  <a:srgbClr val="007BB9">
                    <a:lumMod val="50000"/>
                  </a:srgbClr>
                </a:solidFill>
                <a:latin typeface="Barlow"/>
                <a:ea typeface="Barlow"/>
                <a:cs typeface="Barlow"/>
                <a:sym typeface="Barlow"/>
              </a:rPr>
              <a:t>Chișinău   2023</a:t>
            </a:r>
          </a:p>
        </p:txBody>
      </p:sp>
      <p:sp>
        <p:nvSpPr>
          <p:cNvPr id="2" name="Google Shape;4734;p49">
            <a:extLst>
              <a:ext uri="{FF2B5EF4-FFF2-40B4-BE49-F238E27FC236}">
                <a16:creationId xmlns:a16="http://schemas.microsoft.com/office/drawing/2014/main" id="{CCBE15C8-E845-DEC6-62D9-859684779357}"/>
              </a:ext>
            </a:extLst>
          </p:cNvPr>
          <p:cNvSpPr/>
          <p:nvPr/>
        </p:nvSpPr>
        <p:spPr>
          <a:xfrm>
            <a:off x="374522" y="16522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4" name="CasetăText 3">
            <a:extLst>
              <a:ext uri="{FF2B5EF4-FFF2-40B4-BE49-F238E27FC236}">
                <a16:creationId xmlns:a16="http://schemas.microsoft.com/office/drawing/2014/main" id="{FE847FE6-A28B-B6FE-9498-6F2856D4A393}"/>
              </a:ext>
            </a:extLst>
          </p:cNvPr>
          <p:cNvSpPr txBox="1"/>
          <p:nvPr/>
        </p:nvSpPr>
        <p:spPr>
          <a:xfrm>
            <a:off x="252258" y="2123030"/>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60 instituții sectorul Botanica</a:t>
            </a:r>
            <a:endParaRPr lang="ro-RO" sz="900" dirty="0">
              <a:solidFill>
                <a:srgbClr val="0070C0"/>
              </a:solidFill>
              <a:latin typeface="Barlow"/>
              <a:ea typeface="Barlow"/>
              <a:cs typeface="Barlow"/>
              <a:sym typeface="Barlow"/>
            </a:endParaRPr>
          </a:p>
        </p:txBody>
      </p:sp>
      <p:grpSp>
        <p:nvGrpSpPr>
          <p:cNvPr id="7" name="Google Shape;4759;p49">
            <a:extLst>
              <a:ext uri="{FF2B5EF4-FFF2-40B4-BE49-F238E27FC236}">
                <a16:creationId xmlns:a16="http://schemas.microsoft.com/office/drawing/2014/main" id="{74A54016-F406-783E-E989-464D75B2086B}"/>
              </a:ext>
            </a:extLst>
          </p:cNvPr>
          <p:cNvGrpSpPr/>
          <p:nvPr/>
        </p:nvGrpSpPr>
        <p:grpSpPr>
          <a:xfrm>
            <a:off x="1673442" y="1673370"/>
            <a:ext cx="397928" cy="449660"/>
            <a:chOff x="584925" y="922575"/>
            <a:chExt cx="415200" cy="502525"/>
          </a:xfrm>
          <a:solidFill>
            <a:srgbClr val="00B050"/>
          </a:solidFill>
        </p:grpSpPr>
        <p:sp>
          <p:nvSpPr>
            <p:cNvPr id="8" name="Google Shape;4760;p49">
              <a:extLst>
                <a:ext uri="{FF2B5EF4-FFF2-40B4-BE49-F238E27FC236}">
                  <a16:creationId xmlns:a16="http://schemas.microsoft.com/office/drawing/2014/main" id="{A466507D-9217-0E8C-A0F8-56B667E1FC4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9" name="Google Shape;4761;p49">
              <a:extLst>
                <a:ext uri="{FF2B5EF4-FFF2-40B4-BE49-F238E27FC236}">
                  <a16:creationId xmlns:a16="http://schemas.microsoft.com/office/drawing/2014/main" id="{F988A271-30AC-C459-C842-B02BA807D882}"/>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0" name="Google Shape;4762;p49">
              <a:extLst>
                <a:ext uri="{FF2B5EF4-FFF2-40B4-BE49-F238E27FC236}">
                  <a16:creationId xmlns:a16="http://schemas.microsoft.com/office/drawing/2014/main" id="{B481AF36-CCCA-2204-293A-5665D3D3F523}"/>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11" name="CasetăText 10">
            <a:extLst>
              <a:ext uri="{FF2B5EF4-FFF2-40B4-BE49-F238E27FC236}">
                <a16:creationId xmlns:a16="http://schemas.microsoft.com/office/drawing/2014/main" id="{E5619B81-C5A7-1F39-1E6B-2A2AC68FEB4C}"/>
              </a:ext>
            </a:extLst>
          </p:cNvPr>
          <p:cNvSpPr txBox="1"/>
          <p:nvPr/>
        </p:nvSpPr>
        <p:spPr>
          <a:xfrm>
            <a:off x="1367437" y="2128853"/>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60 documente plasate</a:t>
            </a:r>
            <a:endParaRPr lang="ro-RO" sz="900" dirty="0">
              <a:solidFill>
                <a:srgbClr val="00B050"/>
              </a:solidFill>
              <a:latin typeface="Barlow"/>
              <a:ea typeface="Barlow"/>
              <a:cs typeface="Barlow"/>
              <a:sym typeface="Barlow"/>
            </a:endParaRPr>
          </a:p>
        </p:txBody>
      </p:sp>
      <p:sp>
        <p:nvSpPr>
          <p:cNvPr id="12" name="Google Shape;4927;p49">
            <a:extLst>
              <a:ext uri="{FF2B5EF4-FFF2-40B4-BE49-F238E27FC236}">
                <a16:creationId xmlns:a16="http://schemas.microsoft.com/office/drawing/2014/main" id="{2DCD1DA5-4777-7A4C-3670-FB356290B1AC}"/>
              </a:ext>
            </a:extLst>
          </p:cNvPr>
          <p:cNvSpPr/>
          <p:nvPr/>
        </p:nvSpPr>
        <p:spPr>
          <a:xfrm>
            <a:off x="2933395" y="165220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13" name="CasetăText 12">
            <a:extLst>
              <a:ext uri="{FF2B5EF4-FFF2-40B4-BE49-F238E27FC236}">
                <a16:creationId xmlns:a16="http://schemas.microsoft.com/office/drawing/2014/main" id="{ED2D5CB8-27FD-8750-2CA3-5B323D037CF5}"/>
              </a:ext>
            </a:extLst>
          </p:cNvPr>
          <p:cNvSpPr txBox="1"/>
          <p:nvPr/>
        </p:nvSpPr>
        <p:spPr>
          <a:xfrm>
            <a:off x="2556857" y="2134676"/>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3" name="Google Shape;4734;p49">
            <a:extLst>
              <a:ext uri="{FF2B5EF4-FFF2-40B4-BE49-F238E27FC236}">
                <a16:creationId xmlns:a16="http://schemas.microsoft.com/office/drawing/2014/main" id="{E37F673D-3FF9-B0CB-9CA9-7C7A8E78FE05}"/>
              </a:ext>
            </a:extLst>
          </p:cNvPr>
          <p:cNvSpPr/>
          <p:nvPr/>
        </p:nvSpPr>
        <p:spPr>
          <a:xfrm>
            <a:off x="370923" y="2734909"/>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5" name="Google Shape;4734;p49">
            <a:extLst>
              <a:ext uri="{FF2B5EF4-FFF2-40B4-BE49-F238E27FC236}">
                <a16:creationId xmlns:a16="http://schemas.microsoft.com/office/drawing/2014/main" id="{0EE0FACF-340C-8302-86A1-57301F1FF691}"/>
              </a:ext>
            </a:extLst>
          </p:cNvPr>
          <p:cNvSpPr/>
          <p:nvPr/>
        </p:nvSpPr>
        <p:spPr>
          <a:xfrm>
            <a:off x="370923" y="3757326"/>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6" name="CasetăText 5">
            <a:extLst>
              <a:ext uri="{FF2B5EF4-FFF2-40B4-BE49-F238E27FC236}">
                <a16:creationId xmlns:a16="http://schemas.microsoft.com/office/drawing/2014/main" id="{8DE6411A-B4B3-F6EC-8589-4AEBB1EECEAC}"/>
              </a:ext>
            </a:extLst>
          </p:cNvPr>
          <p:cNvSpPr txBox="1"/>
          <p:nvPr/>
        </p:nvSpPr>
        <p:spPr>
          <a:xfrm>
            <a:off x="173468" y="3218283"/>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41 instituții sectorul Buiucani</a:t>
            </a:r>
            <a:endParaRPr lang="ro-RO" sz="900" dirty="0">
              <a:solidFill>
                <a:srgbClr val="0070C0"/>
              </a:solidFill>
              <a:latin typeface="Barlow"/>
              <a:ea typeface="Barlow"/>
              <a:cs typeface="Barlow"/>
              <a:sym typeface="Barlow"/>
            </a:endParaRPr>
          </a:p>
        </p:txBody>
      </p:sp>
      <p:sp>
        <p:nvSpPr>
          <p:cNvPr id="14" name="CasetăText 13">
            <a:extLst>
              <a:ext uri="{FF2B5EF4-FFF2-40B4-BE49-F238E27FC236}">
                <a16:creationId xmlns:a16="http://schemas.microsoft.com/office/drawing/2014/main" id="{D0625124-1AB3-747C-81D7-2B1145A73708}"/>
              </a:ext>
            </a:extLst>
          </p:cNvPr>
          <p:cNvSpPr txBox="1"/>
          <p:nvPr/>
        </p:nvSpPr>
        <p:spPr>
          <a:xfrm>
            <a:off x="173468" y="4226654"/>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35 instituții sectorul Centru</a:t>
            </a:r>
            <a:endParaRPr lang="ro-RO" sz="900" dirty="0">
              <a:solidFill>
                <a:srgbClr val="0070C0"/>
              </a:solidFill>
              <a:latin typeface="Barlow"/>
              <a:ea typeface="Barlow"/>
              <a:cs typeface="Barlow"/>
              <a:sym typeface="Barlow"/>
            </a:endParaRPr>
          </a:p>
        </p:txBody>
      </p:sp>
      <p:grpSp>
        <p:nvGrpSpPr>
          <p:cNvPr id="15" name="Google Shape;4759;p49">
            <a:extLst>
              <a:ext uri="{FF2B5EF4-FFF2-40B4-BE49-F238E27FC236}">
                <a16:creationId xmlns:a16="http://schemas.microsoft.com/office/drawing/2014/main" id="{C2F8C2B4-7618-22EE-B4B7-36609FF08F1A}"/>
              </a:ext>
            </a:extLst>
          </p:cNvPr>
          <p:cNvGrpSpPr/>
          <p:nvPr/>
        </p:nvGrpSpPr>
        <p:grpSpPr>
          <a:xfrm>
            <a:off x="1655890" y="2734908"/>
            <a:ext cx="397928" cy="449660"/>
            <a:chOff x="584925" y="922575"/>
            <a:chExt cx="415200" cy="502525"/>
          </a:xfrm>
          <a:solidFill>
            <a:srgbClr val="00B050"/>
          </a:solidFill>
        </p:grpSpPr>
        <p:sp>
          <p:nvSpPr>
            <p:cNvPr id="16" name="Google Shape;4760;p49">
              <a:extLst>
                <a:ext uri="{FF2B5EF4-FFF2-40B4-BE49-F238E27FC236}">
                  <a16:creationId xmlns:a16="http://schemas.microsoft.com/office/drawing/2014/main" id="{5C7C7AA0-A3CE-751C-41AA-AD72C61470F9}"/>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7" name="Google Shape;4761;p49">
              <a:extLst>
                <a:ext uri="{FF2B5EF4-FFF2-40B4-BE49-F238E27FC236}">
                  <a16:creationId xmlns:a16="http://schemas.microsoft.com/office/drawing/2014/main" id="{0FCEFD3D-CF57-8BD7-C80F-65D933D2B56A}"/>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18" name="Google Shape;4762;p49">
              <a:extLst>
                <a:ext uri="{FF2B5EF4-FFF2-40B4-BE49-F238E27FC236}">
                  <a16:creationId xmlns:a16="http://schemas.microsoft.com/office/drawing/2014/main" id="{E1ED25E1-831F-3F2E-C734-8B6BE45A330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19" name="Google Shape;4759;p49">
            <a:extLst>
              <a:ext uri="{FF2B5EF4-FFF2-40B4-BE49-F238E27FC236}">
                <a16:creationId xmlns:a16="http://schemas.microsoft.com/office/drawing/2014/main" id="{1340AA83-FE3D-1417-5788-2B2C7E0CC817}"/>
              </a:ext>
            </a:extLst>
          </p:cNvPr>
          <p:cNvGrpSpPr/>
          <p:nvPr/>
        </p:nvGrpSpPr>
        <p:grpSpPr>
          <a:xfrm>
            <a:off x="1656109" y="3779748"/>
            <a:ext cx="397928" cy="449660"/>
            <a:chOff x="584925" y="922575"/>
            <a:chExt cx="415200" cy="502525"/>
          </a:xfrm>
          <a:solidFill>
            <a:srgbClr val="00B050"/>
          </a:solidFill>
        </p:grpSpPr>
        <p:sp>
          <p:nvSpPr>
            <p:cNvPr id="20" name="Google Shape;4760;p49">
              <a:extLst>
                <a:ext uri="{FF2B5EF4-FFF2-40B4-BE49-F238E27FC236}">
                  <a16:creationId xmlns:a16="http://schemas.microsoft.com/office/drawing/2014/main" id="{BE6B562A-572E-F27A-7700-A2B3F3645EAE}"/>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1" name="Google Shape;4761;p49">
              <a:extLst>
                <a:ext uri="{FF2B5EF4-FFF2-40B4-BE49-F238E27FC236}">
                  <a16:creationId xmlns:a16="http://schemas.microsoft.com/office/drawing/2014/main" id="{4D809B97-56BC-FCF5-9FD7-AD698AF6FCF9}"/>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 name="Google Shape;4762;p49">
              <a:extLst>
                <a:ext uri="{FF2B5EF4-FFF2-40B4-BE49-F238E27FC236}">
                  <a16:creationId xmlns:a16="http://schemas.microsoft.com/office/drawing/2014/main" id="{3AA61FFA-A07E-B85E-FF2D-1E60C33C7DFD}"/>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 name="CasetăText 22">
            <a:extLst>
              <a:ext uri="{FF2B5EF4-FFF2-40B4-BE49-F238E27FC236}">
                <a16:creationId xmlns:a16="http://schemas.microsoft.com/office/drawing/2014/main" id="{CABAA7FC-C0BA-4DA0-8075-4E3E89C15CC0}"/>
              </a:ext>
            </a:extLst>
          </p:cNvPr>
          <p:cNvSpPr txBox="1"/>
          <p:nvPr/>
        </p:nvSpPr>
        <p:spPr>
          <a:xfrm>
            <a:off x="1288648" y="3216177"/>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41 documente plasate</a:t>
            </a:r>
            <a:endParaRPr lang="ro-RO" sz="900" dirty="0">
              <a:solidFill>
                <a:srgbClr val="00B050"/>
              </a:solidFill>
              <a:latin typeface="Barlow"/>
              <a:ea typeface="Barlow"/>
              <a:cs typeface="Barlow"/>
              <a:sym typeface="Barlow"/>
            </a:endParaRPr>
          </a:p>
        </p:txBody>
      </p:sp>
      <p:sp>
        <p:nvSpPr>
          <p:cNvPr id="24" name="CasetăText 23">
            <a:extLst>
              <a:ext uri="{FF2B5EF4-FFF2-40B4-BE49-F238E27FC236}">
                <a16:creationId xmlns:a16="http://schemas.microsoft.com/office/drawing/2014/main" id="{F517DB88-979E-19FF-AD61-2F78CFF837D8}"/>
              </a:ext>
            </a:extLst>
          </p:cNvPr>
          <p:cNvSpPr txBox="1"/>
          <p:nvPr/>
        </p:nvSpPr>
        <p:spPr>
          <a:xfrm>
            <a:off x="1288648" y="422747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35 documente plasate</a:t>
            </a:r>
            <a:endParaRPr lang="ro-RO" sz="900" dirty="0">
              <a:solidFill>
                <a:srgbClr val="00B050"/>
              </a:solidFill>
              <a:latin typeface="Barlow"/>
              <a:ea typeface="Barlow"/>
              <a:cs typeface="Barlow"/>
              <a:sym typeface="Barlow"/>
            </a:endParaRPr>
          </a:p>
        </p:txBody>
      </p:sp>
      <p:sp>
        <p:nvSpPr>
          <p:cNvPr id="25" name="Google Shape;4927;p49">
            <a:extLst>
              <a:ext uri="{FF2B5EF4-FFF2-40B4-BE49-F238E27FC236}">
                <a16:creationId xmlns:a16="http://schemas.microsoft.com/office/drawing/2014/main" id="{1502E020-2DE5-B466-E12B-47A38F5B4D40}"/>
              </a:ext>
            </a:extLst>
          </p:cNvPr>
          <p:cNvSpPr/>
          <p:nvPr/>
        </p:nvSpPr>
        <p:spPr>
          <a:xfrm>
            <a:off x="2933395" y="2731288"/>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6" name="Google Shape;4927;p49">
            <a:extLst>
              <a:ext uri="{FF2B5EF4-FFF2-40B4-BE49-F238E27FC236}">
                <a16:creationId xmlns:a16="http://schemas.microsoft.com/office/drawing/2014/main" id="{DB37C216-BB65-EDB8-041A-C9B41E1FF631}"/>
              </a:ext>
            </a:extLst>
          </p:cNvPr>
          <p:cNvSpPr/>
          <p:nvPr/>
        </p:nvSpPr>
        <p:spPr>
          <a:xfrm>
            <a:off x="2933395" y="3774371"/>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7" name="CasetăText 26">
            <a:extLst>
              <a:ext uri="{FF2B5EF4-FFF2-40B4-BE49-F238E27FC236}">
                <a16:creationId xmlns:a16="http://schemas.microsoft.com/office/drawing/2014/main" id="{B8D56F6D-9676-4B05-BDDA-E837FAD0DB0A}"/>
              </a:ext>
            </a:extLst>
          </p:cNvPr>
          <p:cNvSpPr txBox="1"/>
          <p:nvPr/>
        </p:nvSpPr>
        <p:spPr>
          <a:xfrm>
            <a:off x="2556857" y="320919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8" name="CasetăText 27">
            <a:extLst>
              <a:ext uri="{FF2B5EF4-FFF2-40B4-BE49-F238E27FC236}">
                <a16:creationId xmlns:a16="http://schemas.microsoft.com/office/drawing/2014/main" id="{3F1FD4DB-ABF2-F156-2ED3-057EB43BCB48}"/>
              </a:ext>
            </a:extLst>
          </p:cNvPr>
          <p:cNvSpPr txBox="1"/>
          <p:nvPr/>
        </p:nvSpPr>
        <p:spPr>
          <a:xfrm>
            <a:off x="2556857" y="4218401"/>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5" name="CasetăText 2284">
            <a:extLst>
              <a:ext uri="{FF2B5EF4-FFF2-40B4-BE49-F238E27FC236}">
                <a16:creationId xmlns:a16="http://schemas.microsoft.com/office/drawing/2014/main" id="{292E0F0C-AE97-DD25-5E85-8AA21B8A0CA9}"/>
              </a:ext>
            </a:extLst>
          </p:cNvPr>
          <p:cNvSpPr txBox="1"/>
          <p:nvPr/>
        </p:nvSpPr>
        <p:spPr>
          <a:xfrm>
            <a:off x="6800630" y="2141654"/>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286" name="Google Shape;4734;p49">
            <a:extLst>
              <a:ext uri="{FF2B5EF4-FFF2-40B4-BE49-F238E27FC236}">
                <a16:creationId xmlns:a16="http://schemas.microsoft.com/office/drawing/2014/main" id="{D99D1240-E9DC-EEC6-FC67-85183EE5EBE2}"/>
              </a:ext>
            </a:extLst>
          </p:cNvPr>
          <p:cNvSpPr/>
          <p:nvPr/>
        </p:nvSpPr>
        <p:spPr>
          <a:xfrm>
            <a:off x="4614696" y="2741887"/>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287" name="Google Shape;4734;p49">
            <a:extLst>
              <a:ext uri="{FF2B5EF4-FFF2-40B4-BE49-F238E27FC236}">
                <a16:creationId xmlns:a16="http://schemas.microsoft.com/office/drawing/2014/main" id="{AA1DFE69-2259-752F-1AFF-3C352D5DE51D}"/>
              </a:ext>
            </a:extLst>
          </p:cNvPr>
          <p:cNvSpPr/>
          <p:nvPr/>
        </p:nvSpPr>
        <p:spPr>
          <a:xfrm>
            <a:off x="4614696" y="3764304"/>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grpSp>
        <p:nvGrpSpPr>
          <p:cNvPr id="2288" name="Google Shape;4759;p49">
            <a:extLst>
              <a:ext uri="{FF2B5EF4-FFF2-40B4-BE49-F238E27FC236}">
                <a16:creationId xmlns:a16="http://schemas.microsoft.com/office/drawing/2014/main" id="{073CEE62-90EB-7E69-BD80-94153C54C146}"/>
              </a:ext>
            </a:extLst>
          </p:cNvPr>
          <p:cNvGrpSpPr/>
          <p:nvPr/>
        </p:nvGrpSpPr>
        <p:grpSpPr>
          <a:xfrm>
            <a:off x="5899663" y="2741886"/>
            <a:ext cx="397928" cy="449660"/>
            <a:chOff x="584925" y="922575"/>
            <a:chExt cx="415200" cy="502525"/>
          </a:xfrm>
          <a:solidFill>
            <a:srgbClr val="00B050"/>
          </a:solidFill>
        </p:grpSpPr>
        <p:sp>
          <p:nvSpPr>
            <p:cNvPr id="2289" name="Google Shape;4760;p49">
              <a:extLst>
                <a:ext uri="{FF2B5EF4-FFF2-40B4-BE49-F238E27FC236}">
                  <a16:creationId xmlns:a16="http://schemas.microsoft.com/office/drawing/2014/main" id="{5A0354AF-B553-0270-30AA-501777783A58}"/>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0" name="Google Shape;4761;p49">
              <a:extLst>
                <a:ext uri="{FF2B5EF4-FFF2-40B4-BE49-F238E27FC236}">
                  <a16:creationId xmlns:a16="http://schemas.microsoft.com/office/drawing/2014/main" id="{F03BBDD7-1477-6961-1FD8-8647D81615B0}"/>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1" name="Google Shape;4762;p49">
              <a:extLst>
                <a:ext uri="{FF2B5EF4-FFF2-40B4-BE49-F238E27FC236}">
                  <a16:creationId xmlns:a16="http://schemas.microsoft.com/office/drawing/2014/main" id="{ECA9DFEE-DA9A-3C56-928E-0F4E4D8E72F9}"/>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grpSp>
        <p:nvGrpSpPr>
          <p:cNvPr id="2292" name="Google Shape;4759;p49">
            <a:extLst>
              <a:ext uri="{FF2B5EF4-FFF2-40B4-BE49-F238E27FC236}">
                <a16:creationId xmlns:a16="http://schemas.microsoft.com/office/drawing/2014/main" id="{8C303986-EEA4-E4CF-8DC3-32F8DEEA943E}"/>
              </a:ext>
            </a:extLst>
          </p:cNvPr>
          <p:cNvGrpSpPr/>
          <p:nvPr/>
        </p:nvGrpSpPr>
        <p:grpSpPr>
          <a:xfrm>
            <a:off x="5899882" y="3786726"/>
            <a:ext cx="397928" cy="449660"/>
            <a:chOff x="584925" y="922575"/>
            <a:chExt cx="415200" cy="502525"/>
          </a:xfrm>
          <a:solidFill>
            <a:srgbClr val="00B050"/>
          </a:solidFill>
        </p:grpSpPr>
        <p:sp>
          <p:nvSpPr>
            <p:cNvPr id="2293" name="Google Shape;4760;p49">
              <a:extLst>
                <a:ext uri="{FF2B5EF4-FFF2-40B4-BE49-F238E27FC236}">
                  <a16:creationId xmlns:a16="http://schemas.microsoft.com/office/drawing/2014/main" id="{A91884FB-68C7-9F58-9907-04CFEF40257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6" name="Google Shape;4761;p49">
              <a:extLst>
                <a:ext uri="{FF2B5EF4-FFF2-40B4-BE49-F238E27FC236}">
                  <a16:creationId xmlns:a16="http://schemas.microsoft.com/office/drawing/2014/main" id="{389B9EA5-8917-C4EF-4596-B7E3BFBBC03E}"/>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298" name="Google Shape;4762;p49">
              <a:extLst>
                <a:ext uri="{FF2B5EF4-FFF2-40B4-BE49-F238E27FC236}">
                  <a16:creationId xmlns:a16="http://schemas.microsoft.com/office/drawing/2014/main" id="{C01251EF-0C67-D59F-8B5B-65FD5B2521D6}"/>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299" name="Google Shape;4927;p49">
            <a:extLst>
              <a:ext uri="{FF2B5EF4-FFF2-40B4-BE49-F238E27FC236}">
                <a16:creationId xmlns:a16="http://schemas.microsoft.com/office/drawing/2014/main" id="{5382055A-DDEE-5729-A8B9-175C8B713FF0}"/>
              </a:ext>
            </a:extLst>
          </p:cNvPr>
          <p:cNvSpPr/>
          <p:nvPr/>
        </p:nvSpPr>
        <p:spPr>
          <a:xfrm>
            <a:off x="7177168" y="2738266"/>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0" name="Google Shape;4927;p49">
            <a:extLst>
              <a:ext uri="{FF2B5EF4-FFF2-40B4-BE49-F238E27FC236}">
                <a16:creationId xmlns:a16="http://schemas.microsoft.com/office/drawing/2014/main" id="{E5BBA4C2-3D05-D102-270C-30EA719FC77D}"/>
              </a:ext>
            </a:extLst>
          </p:cNvPr>
          <p:cNvSpPr/>
          <p:nvPr/>
        </p:nvSpPr>
        <p:spPr>
          <a:xfrm>
            <a:off x="7177168" y="3781349"/>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
        <p:nvSpPr>
          <p:cNvPr id="2301" name="CasetăText 2300">
            <a:extLst>
              <a:ext uri="{FF2B5EF4-FFF2-40B4-BE49-F238E27FC236}">
                <a16:creationId xmlns:a16="http://schemas.microsoft.com/office/drawing/2014/main" id="{D294F491-3F84-5D3B-D0D5-EB505778A2F5}"/>
              </a:ext>
            </a:extLst>
          </p:cNvPr>
          <p:cNvSpPr txBox="1"/>
          <p:nvPr/>
        </p:nvSpPr>
        <p:spPr>
          <a:xfrm>
            <a:off x="6800630" y="3216177"/>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2" name="CasetăText 2301">
            <a:extLst>
              <a:ext uri="{FF2B5EF4-FFF2-40B4-BE49-F238E27FC236}">
                <a16:creationId xmlns:a16="http://schemas.microsoft.com/office/drawing/2014/main" id="{2FEFA7AC-D083-94EF-DBB7-CD414F40BC03}"/>
              </a:ext>
            </a:extLst>
          </p:cNvPr>
          <p:cNvSpPr txBox="1"/>
          <p:nvPr/>
        </p:nvSpPr>
        <p:spPr>
          <a:xfrm>
            <a:off x="6800630" y="4225379"/>
            <a:ext cx="2698862" cy="230832"/>
          </a:xfrm>
          <a:prstGeom prst="rect">
            <a:avLst/>
          </a:prstGeom>
          <a:noFill/>
        </p:spPr>
        <p:txBody>
          <a:bodyPr wrap="square">
            <a:spAutoFit/>
          </a:bodyPr>
          <a:lstStyle/>
          <a:p>
            <a:pPr defTabSz="914378">
              <a:defRPr/>
            </a:pPr>
            <a:r>
              <a:rPr lang="ro-RO" sz="900" b="1" dirty="0">
                <a:solidFill>
                  <a:srgbClr val="FF0000"/>
                </a:solidFill>
                <a:latin typeface="Times New Roman" panose="02020603050405020304" pitchFamily="18" charset="0"/>
                <a:ea typeface="Calibri" panose="020F0502020204030204" pitchFamily="34" charset="0"/>
              </a:rPr>
              <a:t>0 instituții restanțieri </a:t>
            </a:r>
            <a:endParaRPr lang="ro-RO" sz="900" dirty="0">
              <a:solidFill>
                <a:srgbClr val="FF0000"/>
              </a:solidFill>
              <a:latin typeface="Barlow"/>
              <a:ea typeface="Barlow"/>
              <a:cs typeface="Barlow"/>
              <a:sym typeface="Barlow"/>
            </a:endParaRPr>
          </a:p>
        </p:txBody>
      </p:sp>
      <p:sp>
        <p:nvSpPr>
          <p:cNvPr id="2303" name="CasetăText 2302">
            <a:extLst>
              <a:ext uri="{FF2B5EF4-FFF2-40B4-BE49-F238E27FC236}">
                <a16:creationId xmlns:a16="http://schemas.microsoft.com/office/drawing/2014/main" id="{0A96070C-5376-9DC8-7741-5857F0BB6791}"/>
              </a:ext>
            </a:extLst>
          </p:cNvPr>
          <p:cNvSpPr txBox="1"/>
          <p:nvPr/>
        </p:nvSpPr>
        <p:spPr>
          <a:xfrm>
            <a:off x="5556591" y="321526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50 documente plasate</a:t>
            </a:r>
            <a:endParaRPr lang="ro-RO" sz="900" dirty="0">
              <a:solidFill>
                <a:srgbClr val="00B050"/>
              </a:solidFill>
              <a:latin typeface="Barlow"/>
              <a:ea typeface="Barlow"/>
              <a:cs typeface="Barlow"/>
              <a:sym typeface="Barlow"/>
            </a:endParaRPr>
          </a:p>
        </p:txBody>
      </p:sp>
      <p:sp>
        <p:nvSpPr>
          <p:cNvPr id="2304" name="CasetăText 2303">
            <a:extLst>
              <a:ext uri="{FF2B5EF4-FFF2-40B4-BE49-F238E27FC236}">
                <a16:creationId xmlns:a16="http://schemas.microsoft.com/office/drawing/2014/main" id="{E0C7D963-E438-B8F7-44F5-994DF6B94E52}"/>
              </a:ext>
            </a:extLst>
          </p:cNvPr>
          <p:cNvSpPr txBox="1"/>
          <p:nvPr/>
        </p:nvSpPr>
        <p:spPr>
          <a:xfrm>
            <a:off x="4455765" y="3218282"/>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50 instituții sectorul </a:t>
            </a:r>
            <a:r>
              <a:rPr lang="ro-RO" sz="900" b="1" dirty="0" err="1">
                <a:solidFill>
                  <a:srgbClr val="0070C0"/>
                </a:solidFill>
                <a:latin typeface="Times New Roman" panose="02020603050405020304" pitchFamily="18" charset="0"/>
                <a:ea typeface="Calibri" panose="020F0502020204030204" pitchFamily="34" charset="0"/>
              </a:rPr>
              <a:t>Rîșcani</a:t>
            </a:r>
            <a:endParaRPr lang="ro-RO" sz="900" dirty="0">
              <a:solidFill>
                <a:srgbClr val="0070C0"/>
              </a:solidFill>
              <a:latin typeface="Barlow"/>
              <a:ea typeface="Barlow"/>
              <a:cs typeface="Barlow"/>
              <a:sym typeface="Barlow"/>
            </a:endParaRPr>
          </a:p>
        </p:txBody>
      </p:sp>
      <p:sp>
        <p:nvSpPr>
          <p:cNvPr id="2305" name="CasetăText 2304">
            <a:extLst>
              <a:ext uri="{FF2B5EF4-FFF2-40B4-BE49-F238E27FC236}">
                <a16:creationId xmlns:a16="http://schemas.microsoft.com/office/drawing/2014/main" id="{C4C846FC-F97D-0AE3-B1B1-CF760EFF4A06}"/>
              </a:ext>
            </a:extLst>
          </p:cNvPr>
          <p:cNvSpPr txBox="1"/>
          <p:nvPr/>
        </p:nvSpPr>
        <p:spPr>
          <a:xfrm>
            <a:off x="4614696" y="4247289"/>
            <a:ext cx="1115180" cy="2308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59 IPLT</a:t>
            </a:r>
            <a:endParaRPr lang="ro-RO" sz="900" dirty="0">
              <a:solidFill>
                <a:srgbClr val="0070C0"/>
              </a:solidFill>
              <a:latin typeface="Barlow"/>
              <a:ea typeface="Barlow"/>
              <a:cs typeface="Barlow"/>
              <a:sym typeface="Barlow"/>
            </a:endParaRPr>
          </a:p>
        </p:txBody>
      </p:sp>
      <p:sp>
        <p:nvSpPr>
          <p:cNvPr id="2306" name="CasetăText 2305">
            <a:extLst>
              <a:ext uri="{FF2B5EF4-FFF2-40B4-BE49-F238E27FC236}">
                <a16:creationId xmlns:a16="http://schemas.microsoft.com/office/drawing/2014/main" id="{A22A2CEF-B5DC-B47E-7EC9-FE5F2D43DF1A}"/>
              </a:ext>
            </a:extLst>
          </p:cNvPr>
          <p:cNvSpPr txBox="1"/>
          <p:nvPr/>
        </p:nvSpPr>
        <p:spPr>
          <a:xfrm>
            <a:off x="5556591" y="4228298"/>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59 documente plasate</a:t>
            </a:r>
            <a:endParaRPr lang="ro-RO" sz="900" dirty="0">
              <a:solidFill>
                <a:srgbClr val="00B050"/>
              </a:solidFill>
              <a:latin typeface="Barlow"/>
              <a:ea typeface="Barlow"/>
              <a:cs typeface="Barlow"/>
              <a:sym typeface="Barlow"/>
            </a:endParaRPr>
          </a:p>
        </p:txBody>
      </p:sp>
      <p:sp>
        <p:nvSpPr>
          <p:cNvPr id="2307" name="Google Shape;4734;p49">
            <a:extLst>
              <a:ext uri="{FF2B5EF4-FFF2-40B4-BE49-F238E27FC236}">
                <a16:creationId xmlns:a16="http://schemas.microsoft.com/office/drawing/2014/main" id="{C2A9A38A-9BB6-28C3-AE4C-10EA09C6082F}"/>
              </a:ext>
            </a:extLst>
          </p:cNvPr>
          <p:cNvSpPr/>
          <p:nvPr/>
        </p:nvSpPr>
        <p:spPr>
          <a:xfrm>
            <a:off x="4572000" y="1670891"/>
            <a:ext cx="535741" cy="4496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spcFirstLastPara="1" wrap="square" lIns="68569" tIns="68569" rIns="68569" bIns="68569" anchor="ctr" anchorCtr="0">
            <a:noAutofit/>
          </a:bodyPr>
          <a:lstStyle/>
          <a:p>
            <a:endParaRPr sz="1050">
              <a:solidFill>
                <a:srgbClr val="00B050"/>
              </a:solidFill>
            </a:endParaRPr>
          </a:p>
        </p:txBody>
      </p:sp>
      <p:sp>
        <p:nvSpPr>
          <p:cNvPr id="2308" name="CasetăText 2307">
            <a:extLst>
              <a:ext uri="{FF2B5EF4-FFF2-40B4-BE49-F238E27FC236}">
                <a16:creationId xmlns:a16="http://schemas.microsoft.com/office/drawing/2014/main" id="{CF767F96-F7F5-2B55-5455-743CAEB71B40}"/>
              </a:ext>
            </a:extLst>
          </p:cNvPr>
          <p:cNvSpPr txBox="1"/>
          <p:nvPr/>
        </p:nvSpPr>
        <p:spPr>
          <a:xfrm>
            <a:off x="4401181" y="2126497"/>
            <a:ext cx="1115180" cy="369332"/>
          </a:xfrm>
          <a:prstGeom prst="rect">
            <a:avLst/>
          </a:prstGeom>
          <a:noFill/>
        </p:spPr>
        <p:txBody>
          <a:bodyPr wrap="square">
            <a:spAutoFit/>
          </a:bodyPr>
          <a:lstStyle/>
          <a:p>
            <a:pPr defTabSz="914378">
              <a:defRPr/>
            </a:pPr>
            <a:r>
              <a:rPr lang="ro-RO" sz="900" b="1" dirty="0">
                <a:solidFill>
                  <a:srgbClr val="0070C0"/>
                </a:solidFill>
                <a:latin typeface="Times New Roman" panose="02020603050405020304" pitchFamily="18" charset="0"/>
                <a:ea typeface="Calibri" panose="020F0502020204030204" pitchFamily="34" charset="0"/>
              </a:rPr>
              <a:t>30 instituții sectorul </a:t>
            </a:r>
            <a:r>
              <a:rPr lang="ro-RO" sz="900" b="1" dirty="0" err="1">
                <a:solidFill>
                  <a:srgbClr val="0070C0"/>
                </a:solidFill>
                <a:latin typeface="Times New Roman" panose="02020603050405020304" pitchFamily="18" charset="0"/>
                <a:ea typeface="Calibri" panose="020F0502020204030204" pitchFamily="34" charset="0"/>
              </a:rPr>
              <a:t>Ciocana</a:t>
            </a:r>
            <a:endParaRPr lang="ro-RO" sz="900" dirty="0">
              <a:solidFill>
                <a:srgbClr val="0070C0"/>
              </a:solidFill>
              <a:latin typeface="Barlow"/>
              <a:ea typeface="Barlow"/>
              <a:cs typeface="Barlow"/>
              <a:sym typeface="Barlow"/>
            </a:endParaRPr>
          </a:p>
        </p:txBody>
      </p:sp>
      <p:grpSp>
        <p:nvGrpSpPr>
          <p:cNvPr id="2309" name="Google Shape;4759;p49">
            <a:extLst>
              <a:ext uri="{FF2B5EF4-FFF2-40B4-BE49-F238E27FC236}">
                <a16:creationId xmlns:a16="http://schemas.microsoft.com/office/drawing/2014/main" id="{394B001B-4B89-C59A-3EA7-66E1D7C1A38F}"/>
              </a:ext>
            </a:extLst>
          </p:cNvPr>
          <p:cNvGrpSpPr/>
          <p:nvPr/>
        </p:nvGrpSpPr>
        <p:grpSpPr>
          <a:xfrm>
            <a:off x="5892425" y="1670890"/>
            <a:ext cx="397928" cy="449660"/>
            <a:chOff x="584925" y="922575"/>
            <a:chExt cx="415200" cy="502525"/>
          </a:xfrm>
          <a:solidFill>
            <a:srgbClr val="00B050"/>
          </a:solidFill>
        </p:grpSpPr>
        <p:sp>
          <p:nvSpPr>
            <p:cNvPr id="2310" name="Google Shape;4760;p49">
              <a:extLst>
                <a:ext uri="{FF2B5EF4-FFF2-40B4-BE49-F238E27FC236}">
                  <a16:creationId xmlns:a16="http://schemas.microsoft.com/office/drawing/2014/main" id="{1F7EF272-9E24-D842-6329-6FE36A5B9711}"/>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1" name="Google Shape;4761;p49">
              <a:extLst>
                <a:ext uri="{FF2B5EF4-FFF2-40B4-BE49-F238E27FC236}">
                  <a16:creationId xmlns:a16="http://schemas.microsoft.com/office/drawing/2014/main" id="{DBEC9C17-E48D-6D04-6CFE-36B9FF890934}"/>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sp>
          <p:nvSpPr>
            <p:cNvPr id="2312" name="Google Shape;4762;p49">
              <a:extLst>
                <a:ext uri="{FF2B5EF4-FFF2-40B4-BE49-F238E27FC236}">
                  <a16:creationId xmlns:a16="http://schemas.microsoft.com/office/drawing/2014/main" id="{D76C531E-56D7-540D-A0F9-78E994ABD0AE}"/>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68569" tIns="68569" rIns="68569" bIns="68569" anchor="ctr" anchorCtr="0">
              <a:noAutofit/>
            </a:bodyPr>
            <a:lstStyle/>
            <a:p>
              <a:endParaRPr sz="1050">
                <a:solidFill>
                  <a:schemeClr val="dk1"/>
                </a:solidFill>
              </a:endParaRPr>
            </a:p>
          </p:txBody>
        </p:sp>
      </p:grpSp>
      <p:sp>
        <p:nvSpPr>
          <p:cNvPr id="2313" name="CasetăText 2312">
            <a:extLst>
              <a:ext uri="{FF2B5EF4-FFF2-40B4-BE49-F238E27FC236}">
                <a16:creationId xmlns:a16="http://schemas.microsoft.com/office/drawing/2014/main" id="{933C7AD6-F17E-7802-ADBF-36891C7BC6C5}"/>
              </a:ext>
            </a:extLst>
          </p:cNvPr>
          <p:cNvSpPr txBox="1"/>
          <p:nvPr/>
        </p:nvSpPr>
        <p:spPr>
          <a:xfrm>
            <a:off x="5516361" y="2124496"/>
            <a:ext cx="4597523" cy="230832"/>
          </a:xfrm>
          <a:prstGeom prst="rect">
            <a:avLst/>
          </a:prstGeom>
          <a:noFill/>
        </p:spPr>
        <p:txBody>
          <a:bodyPr wrap="square">
            <a:spAutoFit/>
          </a:bodyPr>
          <a:lstStyle/>
          <a:p>
            <a:pPr defTabSz="914378">
              <a:defRPr/>
            </a:pPr>
            <a:r>
              <a:rPr lang="ro-RO" sz="900" b="1" dirty="0">
                <a:solidFill>
                  <a:srgbClr val="00B050"/>
                </a:solidFill>
                <a:latin typeface="Times New Roman" panose="02020603050405020304" pitchFamily="18" charset="0"/>
                <a:ea typeface="Calibri" panose="020F0502020204030204" pitchFamily="34" charset="0"/>
              </a:rPr>
              <a:t>30 documente plasate</a:t>
            </a:r>
            <a:endParaRPr lang="ro-RO" sz="900" dirty="0">
              <a:solidFill>
                <a:srgbClr val="00B050"/>
              </a:solidFill>
              <a:latin typeface="Barlow"/>
              <a:ea typeface="Barlow"/>
              <a:cs typeface="Barlow"/>
              <a:sym typeface="Barlow"/>
            </a:endParaRPr>
          </a:p>
        </p:txBody>
      </p:sp>
      <p:sp>
        <p:nvSpPr>
          <p:cNvPr id="2314" name="Google Shape;4927;p49">
            <a:extLst>
              <a:ext uri="{FF2B5EF4-FFF2-40B4-BE49-F238E27FC236}">
                <a16:creationId xmlns:a16="http://schemas.microsoft.com/office/drawing/2014/main" id="{A372460A-B0F9-505A-E5C2-0FA189F354E1}"/>
              </a:ext>
            </a:extLst>
          </p:cNvPr>
          <p:cNvSpPr/>
          <p:nvPr/>
        </p:nvSpPr>
        <p:spPr>
          <a:xfrm>
            <a:off x="7175823" y="1674287"/>
            <a:ext cx="459419" cy="479066"/>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4">
              <a:lumMod val="75000"/>
            </a:schemeClr>
          </a:solidFill>
          <a:ln>
            <a:noFill/>
          </a:ln>
        </p:spPr>
        <p:txBody>
          <a:bodyPr spcFirstLastPara="1" wrap="square" lIns="68569" tIns="68569" rIns="68569" bIns="68569" anchor="ctr" anchorCtr="0">
            <a:noAutofit/>
          </a:bodyPr>
          <a:lstStyle/>
          <a:p>
            <a:endParaRPr sz="1050">
              <a:solidFill>
                <a:schemeClr val="dk1"/>
              </a:solidFill>
            </a:endParaRPr>
          </a:p>
        </p:txBody>
      </p:sp>
    </p:spTree>
    <p:extLst>
      <p:ext uri="{BB962C8B-B14F-4D97-AF65-F5344CB8AC3E}">
        <p14:creationId xmlns:p14="http://schemas.microsoft.com/office/powerpoint/2010/main" val="1766116161"/>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4837</TotalTime>
  <Words>728</Words>
  <Application>Microsoft Office PowerPoint</Application>
  <PresentationFormat>Expunere pe ecran (16:9)</PresentationFormat>
  <Paragraphs>144</Paragraphs>
  <Slides>11</Slides>
  <Notes>11</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11</vt:i4>
      </vt:variant>
    </vt:vector>
  </HeadingPairs>
  <TitlesOfParts>
    <vt:vector size="21" baseType="lpstr">
      <vt:lpstr>Raleway Thin</vt:lpstr>
      <vt:lpstr>Calibri</vt:lpstr>
      <vt:lpstr>Raleway</vt:lpstr>
      <vt:lpstr>inherit</vt:lpstr>
      <vt:lpstr>Times New Roman</vt:lpstr>
      <vt:lpstr>Segoe UI Historic</vt:lpstr>
      <vt:lpstr>Barlow Light</vt:lpstr>
      <vt:lpstr>Arial</vt:lpstr>
      <vt:lpstr>Barlow</vt:lpstr>
      <vt:lpstr>Gaoler template</vt:lpstr>
      <vt:lpstr>Asigurarea procesului de transparență prin postările pe paginile WEB ale DETS și pe paginile WEB a instituțiilor de învățământ, cu privire la executarea bugetului</vt:lpstr>
      <vt:lpstr>Transparența activității DGETS</vt:lpstr>
      <vt:lpstr>Numărul de persoane care au văzut oricare dintre postările DGETS cel puțin o dată, în funcție de vârstă și gen. Datele demografice agregate au la bază o serie de factori, inclusiv informațiile despre vârstă și gen oferite de utilizatori în profilurile lor de Facebook. Această cifră este o estimare.</vt:lpstr>
      <vt:lpstr>   </vt:lpstr>
      <vt:lpstr>Analiza comparativă a numărului de persoane care au văzut oricare dintre postările DGETS pe pagina de Facebook cel puțin o dată</vt:lpstr>
      <vt:lpstr>Numărul de persoane care au văzut oricare dintre postările DGETS cel puțin o dată, în funcție de țara de proveniență</vt:lpstr>
      <vt:lpstr>În scopul asigurării procesului de transparență pe acest segment DGETS a emis Ordinul nr. 120 din 12.01.2022 al DGETS „Cu privire la asigurarea transparenței  în procesul decizional al activității instituțiilor de învățământ general”, conform căruia se obligă șefii DETS din sectoare, directorii instituțiilor de învățământ general din municipiu se obligă să completeze cu informația relevantă la capitol (privind publicarea documentelor pe pagina oficială Web administrată, conform domeniilor de activitate următoarele):</vt:lpstr>
      <vt:lpstr>Bugetul instituției pentru anul curent</vt:lpstr>
      <vt:lpstr>Planul de achiziții pentru anul curent</vt:lpstr>
      <vt:lpstr>Rapoartele de achiziții efectuate pe parcursul anului anterior, grupate pe categorii, bunurile procurate din bugetul CMC</vt:lpstr>
      <vt:lpstr>Lista tuturor bunurilor donate instituției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Competențele secolului XXI</dc:title>
  <dc:creator>Natalita_PC</dc:creator>
  <cp:lastModifiedBy>Sergiu Barba</cp:lastModifiedBy>
  <cp:revision>26</cp:revision>
  <dcterms:modified xsi:type="dcterms:W3CDTF">2023-05-11T13:25:59Z</dcterms:modified>
</cp:coreProperties>
</file>